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7" r:id="rId2"/>
    <p:sldId id="300" r:id="rId3"/>
    <p:sldId id="302" r:id="rId4"/>
    <p:sldId id="301" r:id="rId5"/>
    <p:sldId id="362" r:id="rId6"/>
    <p:sldId id="256" r:id="rId7"/>
    <p:sldId id="359" r:id="rId8"/>
    <p:sldId id="361" r:id="rId9"/>
    <p:sldId id="312" r:id="rId10"/>
  </p:sldIdLst>
  <p:sldSz cx="12192000" cy="6858000"/>
  <p:notesSz cx="7315200" cy="9601200"/>
  <p:embeddedFontLst>
    <p:embeddedFont>
      <p:font typeface="Assistant" pitchFamily="2" charset="-79"/>
      <p:regular r:id="rId12"/>
      <p:bold r:id="rId13"/>
    </p:embeddedFont>
    <p:embeddedFont>
      <p:font typeface="Calibri" panose="020F0502020204030204" pitchFamily="34" charset="0"/>
      <p:regular r:id="rId14"/>
      <p:bold r:id="rId15"/>
      <p:italic r:id="rId16"/>
      <p:boldItalic r:id="rId17"/>
    </p:embeddedFont>
    <p:embeddedFont>
      <p:font typeface="Rubik" panose="020B0604020202020204" charset="-79"/>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GHkdzxDc/EcBVofmkLtoCGioa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64530" autoAdjust="0"/>
  </p:normalViewPr>
  <p:slideViewPr>
    <p:cSldViewPr snapToGrid="0">
      <p:cViewPr varScale="1">
        <p:scale>
          <a:sx n="41" d="100"/>
          <a:sy n="41" d="100"/>
        </p:scale>
        <p:origin x="1404" y="2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39" d="100"/>
        <a:sy n="139"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145280" y="0"/>
            <a:ext cx="3169920" cy="481727"/>
          </a:xfrm>
          <a:prstGeom prst="rect">
            <a:avLst/>
          </a:prstGeom>
          <a:noFill/>
          <a:ln>
            <a:noFill/>
          </a:ln>
        </p:spPr>
        <p:txBody>
          <a:bodyPr spcFirstLastPara="1" wrap="square" lIns="96645" tIns="48309" rIns="96645" bIns="48309" anchor="t" anchorCtr="0">
            <a:noAutofit/>
          </a:bodyPr>
          <a:lstStyle>
            <a:lvl1pPr marR="0" lvl="0" algn="r" rtl="1">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694" y="0"/>
            <a:ext cx="3169920" cy="481727"/>
          </a:xfrm>
          <a:prstGeom prst="rect">
            <a:avLst/>
          </a:prstGeom>
          <a:noFill/>
          <a:ln>
            <a:noFill/>
          </a:ln>
        </p:spPr>
        <p:txBody>
          <a:bodyPr spcFirstLastPara="1" wrap="square" lIns="96645" tIns="48309" rIns="96645" bIns="48309" anchor="t" anchorCtr="0">
            <a:noAutofit/>
          </a:bodyPr>
          <a:lstStyle>
            <a:lvl1pPr marR="0" lvl="0" algn="l" rtl="1">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4145280" y="9119474"/>
            <a:ext cx="3169920" cy="481726"/>
          </a:xfrm>
          <a:prstGeom prst="rect">
            <a:avLst/>
          </a:prstGeom>
          <a:noFill/>
          <a:ln>
            <a:noFill/>
          </a:ln>
        </p:spPr>
        <p:txBody>
          <a:bodyPr spcFirstLastPara="1" wrap="square" lIns="96645" tIns="48309" rIns="96645" bIns="48309" anchor="b" anchorCtr="0">
            <a:noAutofit/>
          </a:bodyPr>
          <a:lstStyle>
            <a:lvl1pPr marR="0" lvl="0" algn="r" rtl="1">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694" y="9119474"/>
            <a:ext cx="3169920" cy="481726"/>
          </a:xfrm>
          <a:prstGeom prst="rect">
            <a:avLst/>
          </a:prstGeom>
          <a:noFill/>
          <a:ln>
            <a:noFill/>
          </a:ln>
        </p:spPr>
        <p:txBody>
          <a:bodyPr spcFirstLastPara="1" wrap="square" lIns="96645" tIns="48309" rIns="96645" bIns="48309" anchor="b" anchorCtr="0">
            <a:noAutofit/>
          </a:bodyPr>
          <a:lstStyle/>
          <a:p>
            <a:pPr rtl="1"/>
            <a:fld id="{00000000-1234-1234-1234-123412341234}" type="slidenum">
              <a:rPr lang="iw-IL" sz="1300" smtClean="0">
                <a:solidFill>
                  <a:schemeClr val="dk1"/>
                </a:solidFill>
                <a:latin typeface="Calibri"/>
                <a:ea typeface="Calibri"/>
                <a:cs typeface="Calibri"/>
                <a:sym typeface="Calibri"/>
              </a:rPr>
              <a:pPr rtl="1"/>
              <a:t>‹#›</a:t>
            </a:fld>
            <a:endParaRPr lang="iw-IL"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dirty="0"/>
          </a:p>
        </p:txBody>
      </p:sp>
      <p:sp>
        <p:nvSpPr>
          <p:cNvPr id="101" name="Google Shape;101;p1:notes"/>
          <p:cNvSpPr txBox="1">
            <a:spLocks noGrp="1"/>
          </p:cNvSpPr>
          <p:nvPr>
            <p:ph type="sldNum" idx="12"/>
          </p:nvPr>
        </p:nvSpPr>
        <p:spPr>
          <a:xfrm>
            <a:off x="1694" y="9119474"/>
            <a:ext cx="3169920" cy="481726"/>
          </a:xfrm>
          <a:prstGeom prst="rect">
            <a:avLst/>
          </a:prstGeom>
          <a:noFill/>
          <a:ln>
            <a:noFill/>
          </a:ln>
        </p:spPr>
        <p:txBody>
          <a:bodyPr spcFirstLastPara="1" wrap="square" lIns="96645" tIns="48309" rIns="96645" bIns="48309" anchor="b" anchorCtr="0">
            <a:noAutofit/>
          </a:bodyPr>
          <a:lstStyle/>
          <a:p>
            <a:pPr rtl="1"/>
            <a:fld id="{00000000-1234-1234-1234-123412341234}" type="slidenum">
              <a:rPr lang="iw-IL"/>
              <a:pPr rtl="1"/>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defTabSz="966612">
              <a:defRPr/>
            </a:pPr>
            <a:endParaRPr lang="he-IL" sz="1300" dirty="0">
              <a:solidFill>
                <a:srgbClr val="0070C0"/>
              </a:solidFill>
              <a:latin typeface="Rubik" panose="020B0604020202020204" charset="-79"/>
              <a:cs typeface="Rubik" panose="020B0604020202020204" charset="-79"/>
            </a:endParaRPr>
          </a:p>
          <a:p>
            <a:pPr marL="0" indent="0"/>
            <a:endParaRPr dirty="0"/>
          </a:p>
        </p:txBody>
      </p:sp>
      <p:sp>
        <p:nvSpPr>
          <p:cNvPr id="101" name="Google Shape;101;p1:notes"/>
          <p:cNvSpPr txBox="1">
            <a:spLocks noGrp="1"/>
          </p:cNvSpPr>
          <p:nvPr>
            <p:ph type="sldNum" idx="12"/>
          </p:nvPr>
        </p:nvSpPr>
        <p:spPr>
          <a:xfrm>
            <a:off x="1694" y="9119474"/>
            <a:ext cx="3169920" cy="481726"/>
          </a:xfrm>
          <a:prstGeom prst="rect">
            <a:avLst/>
          </a:prstGeom>
          <a:noFill/>
          <a:ln>
            <a:noFill/>
          </a:ln>
        </p:spPr>
        <p:txBody>
          <a:bodyPr spcFirstLastPara="1" wrap="square" lIns="96645" tIns="48309" rIns="96645" bIns="48309" anchor="b" anchorCtr="0">
            <a:noAutofit/>
          </a:bodyPr>
          <a:lstStyle/>
          <a:p>
            <a:pPr rtl="1"/>
            <a:fld id="{00000000-1234-1234-1234-123412341234}" type="slidenum">
              <a:rPr lang="iw-IL"/>
              <a:pPr rtl="1"/>
              <a:t>2</a:t>
            </a:fld>
            <a:endParaRPr/>
          </a:p>
        </p:txBody>
      </p:sp>
    </p:spTree>
    <p:extLst>
      <p:ext uri="{BB962C8B-B14F-4D97-AF65-F5344CB8AC3E}">
        <p14:creationId xmlns:p14="http://schemas.microsoft.com/office/powerpoint/2010/main" val="3799211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dirty="0"/>
          </a:p>
        </p:txBody>
      </p:sp>
      <p:sp>
        <p:nvSpPr>
          <p:cNvPr id="101" name="Google Shape;101;p1:notes"/>
          <p:cNvSpPr txBox="1">
            <a:spLocks noGrp="1"/>
          </p:cNvSpPr>
          <p:nvPr>
            <p:ph type="sldNum" idx="12"/>
          </p:nvPr>
        </p:nvSpPr>
        <p:spPr>
          <a:xfrm>
            <a:off x="1694" y="9119474"/>
            <a:ext cx="3169920" cy="481726"/>
          </a:xfrm>
          <a:prstGeom prst="rect">
            <a:avLst/>
          </a:prstGeom>
          <a:noFill/>
          <a:ln>
            <a:noFill/>
          </a:ln>
        </p:spPr>
        <p:txBody>
          <a:bodyPr spcFirstLastPara="1" wrap="square" lIns="96645" tIns="48309" rIns="96645" bIns="48309" anchor="b" anchorCtr="0">
            <a:noAutofit/>
          </a:bodyPr>
          <a:lstStyle/>
          <a:p>
            <a:pPr rtl="1"/>
            <a:fld id="{00000000-1234-1234-1234-123412341234}" type="slidenum">
              <a:rPr lang="iw-IL"/>
              <a:pPr rtl="1"/>
              <a:t>3</a:t>
            </a:fld>
            <a:endParaRPr/>
          </a:p>
        </p:txBody>
      </p:sp>
    </p:spTree>
    <p:extLst>
      <p:ext uri="{BB962C8B-B14F-4D97-AF65-F5344CB8AC3E}">
        <p14:creationId xmlns:p14="http://schemas.microsoft.com/office/powerpoint/2010/main" val="3650731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dirty="0"/>
          </a:p>
        </p:txBody>
      </p:sp>
      <p:sp>
        <p:nvSpPr>
          <p:cNvPr id="101" name="Google Shape;101;p1:notes"/>
          <p:cNvSpPr txBox="1">
            <a:spLocks noGrp="1"/>
          </p:cNvSpPr>
          <p:nvPr>
            <p:ph type="sldNum" idx="12"/>
          </p:nvPr>
        </p:nvSpPr>
        <p:spPr>
          <a:xfrm>
            <a:off x="1694" y="9119474"/>
            <a:ext cx="3169920" cy="481726"/>
          </a:xfrm>
          <a:prstGeom prst="rect">
            <a:avLst/>
          </a:prstGeom>
          <a:noFill/>
          <a:ln>
            <a:noFill/>
          </a:ln>
        </p:spPr>
        <p:txBody>
          <a:bodyPr spcFirstLastPara="1" wrap="square" lIns="96645" tIns="48309" rIns="96645" bIns="48309" anchor="b" anchorCtr="0">
            <a:noAutofit/>
          </a:bodyPr>
          <a:lstStyle/>
          <a:p>
            <a:pPr rtl="1"/>
            <a:fld id="{00000000-1234-1234-1234-123412341234}" type="slidenum">
              <a:rPr lang="iw-IL"/>
              <a:pPr rtl="1"/>
              <a:t>4</a:t>
            </a:fld>
            <a:endParaRPr/>
          </a:p>
        </p:txBody>
      </p:sp>
    </p:spTree>
    <p:extLst>
      <p:ext uri="{BB962C8B-B14F-4D97-AF65-F5344CB8AC3E}">
        <p14:creationId xmlns:p14="http://schemas.microsoft.com/office/powerpoint/2010/main" val="238377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dirty="0"/>
          </a:p>
        </p:txBody>
      </p:sp>
      <p:sp>
        <p:nvSpPr>
          <p:cNvPr id="101" name="Google Shape;101;p1:notes"/>
          <p:cNvSpPr txBox="1">
            <a:spLocks noGrp="1"/>
          </p:cNvSpPr>
          <p:nvPr>
            <p:ph type="sldNum" idx="12"/>
          </p:nvPr>
        </p:nvSpPr>
        <p:spPr>
          <a:xfrm>
            <a:off x="1694" y="9119474"/>
            <a:ext cx="3169920" cy="481726"/>
          </a:xfrm>
          <a:prstGeom prst="rect">
            <a:avLst/>
          </a:prstGeom>
          <a:noFill/>
          <a:ln>
            <a:noFill/>
          </a:ln>
        </p:spPr>
        <p:txBody>
          <a:bodyPr spcFirstLastPara="1" wrap="square" lIns="96645" tIns="48309" rIns="96645" bIns="48309" anchor="b" anchorCtr="0">
            <a:noAutofit/>
          </a:bodyPr>
          <a:lstStyle/>
          <a:p>
            <a:pPr rtl="1"/>
            <a:fld id="{00000000-1234-1234-1234-123412341234}" type="slidenum">
              <a:rPr lang="iw-IL"/>
              <a:pPr rtl="1"/>
              <a:t>5</a:t>
            </a:fld>
            <a:endParaRPr/>
          </a:p>
        </p:txBody>
      </p:sp>
    </p:spTree>
    <p:extLst>
      <p:ext uri="{BB962C8B-B14F-4D97-AF65-F5344CB8AC3E}">
        <p14:creationId xmlns:p14="http://schemas.microsoft.com/office/powerpoint/2010/main" val="2017163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256fba25d_0_19:notes"/>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p>
            <a:pPr marL="0" indent="0" algn="l" rtl="0">
              <a:buSzPts val="1100"/>
            </a:pPr>
            <a:endParaRPr dirty="0"/>
          </a:p>
        </p:txBody>
      </p:sp>
      <p:sp>
        <p:nvSpPr>
          <p:cNvPr id="88" name="Google Shape;88;g10256fba25d_0_1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dirty="0"/>
          </a:p>
        </p:txBody>
      </p:sp>
      <p:sp>
        <p:nvSpPr>
          <p:cNvPr id="101" name="Google Shape;101;p1:notes"/>
          <p:cNvSpPr txBox="1">
            <a:spLocks noGrp="1"/>
          </p:cNvSpPr>
          <p:nvPr>
            <p:ph type="sldNum" idx="12"/>
          </p:nvPr>
        </p:nvSpPr>
        <p:spPr>
          <a:xfrm>
            <a:off x="1694" y="9119474"/>
            <a:ext cx="3169920" cy="481726"/>
          </a:xfrm>
          <a:prstGeom prst="rect">
            <a:avLst/>
          </a:prstGeom>
          <a:noFill/>
          <a:ln>
            <a:noFill/>
          </a:ln>
        </p:spPr>
        <p:txBody>
          <a:bodyPr spcFirstLastPara="1" wrap="square" lIns="96645" tIns="48309" rIns="96645" bIns="48309" anchor="b" anchorCtr="0">
            <a:noAutofit/>
          </a:bodyPr>
          <a:lstStyle/>
          <a:p>
            <a:pPr rtl="1"/>
            <a:fld id="{00000000-1234-1234-1234-123412341234}" type="slidenum">
              <a:rPr lang="iw-IL"/>
              <a:pPr rtl="1"/>
              <a:t>7</a:t>
            </a:fld>
            <a:endParaRPr/>
          </a:p>
        </p:txBody>
      </p:sp>
    </p:spTree>
    <p:extLst>
      <p:ext uri="{BB962C8B-B14F-4D97-AF65-F5344CB8AC3E}">
        <p14:creationId xmlns:p14="http://schemas.microsoft.com/office/powerpoint/2010/main" val="28410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dirty="0"/>
          </a:p>
        </p:txBody>
      </p:sp>
      <p:sp>
        <p:nvSpPr>
          <p:cNvPr id="101" name="Google Shape;101;p1:notes"/>
          <p:cNvSpPr txBox="1">
            <a:spLocks noGrp="1"/>
          </p:cNvSpPr>
          <p:nvPr>
            <p:ph type="sldNum" idx="12"/>
          </p:nvPr>
        </p:nvSpPr>
        <p:spPr>
          <a:xfrm>
            <a:off x="1694" y="9119474"/>
            <a:ext cx="3169920" cy="481726"/>
          </a:xfrm>
          <a:prstGeom prst="rect">
            <a:avLst/>
          </a:prstGeom>
          <a:noFill/>
          <a:ln>
            <a:noFill/>
          </a:ln>
        </p:spPr>
        <p:txBody>
          <a:bodyPr spcFirstLastPara="1" wrap="square" lIns="96645" tIns="48309" rIns="96645" bIns="48309" anchor="b" anchorCtr="0">
            <a:noAutofit/>
          </a:bodyPr>
          <a:lstStyle/>
          <a:p>
            <a:pPr rtl="1"/>
            <a:fld id="{00000000-1234-1234-1234-123412341234}" type="slidenum">
              <a:rPr lang="iw-IL"/>
              <a:pPr rtl="1"/>
              <a:t>8</a:t>
            </a:fld>
            <a:endParaRPr/>
          </a:p>
        </p:txBody>
      </p:sp>
    </p:spTree>
    <p:extLst>
      <p:ext uri="{BB962C8B-B14F-4D97-AF65-F5344CB8AC3E}">
        <p14:creationId xmlns:p14="http://schemas.microsoft.com/office/powerpoint/2010/main" val="3690783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https://www.youtube.com/watch?v=2hGYJAVIrWc</a:t>
            </a:r>
            <a:r>
              <a:rPr lang="he-IL" dirty="0"/>
              <a:t> הלו סבתא</a:t>
            </a:r>
          </a:p>
          <a:p>
            <a:r>
              <a:rPr lang="he-IL" dirty="0"/>
              <a:t>מי שעדיין יכול- לא לשכוח להתקשר לסבא והסבתא הפרטיים שלכם</a:t>
            </a:r>
          </a:p>
        </p:txBody>
      </p:sp>
      <p:sp>
        <p:nvSpPr>
          <p:cNvPr id="4" name="מציין מיקום של מספר שקופית 3"/>
          <p:cNvSpPr>
            <a:spLocks noGrp="1"/>
          </p:cNvSpPr>
          <p:nvPr>
            <p:ph type="sldNum" sz="quarter" idx="10"/>
          </p:nvPr>
        </p:nvSpPr>
        <p:spPr/>
        <p:txBody>
          <a:bodyPr/>
          <a:lstStyle/>
          <a:p>
            <a:fld id="{4D84E578-5F14-4B5F-8D07-F507834FD157}" type="slidenum">
              <a:rPr lang="he-IL" smtClean="0"/>
              <a:pPr/>
              <a:t>9</a:t>
            </a:fld>
            <a:endParaRPr lang="he-IL"/>
          </a:p>
        </p:txBody>
      </p:sp>
    </p:spTree>
    <p:extLst>
      <p:ext uri="{BB962C8B-B14F-4D97-AF65-F5344CB8AC3E}">
        <p14:creationId xmlns:p14="http://schemas.microsoft.com/office/powerpoint/2010/main" val="285935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15"/>
        <p:cNvGrpSpPr/>
        <p:nvPr/>
      </p:nvGrpSpPr>
      <p:grpSpPr>
        <a:xfrm>
          <a:off x="0" y="0"/>
          <a:ext cx="0" cy="0"/>
          <a:chOff x="0" y="0"/>
          <a:chExt cx="0" cy="0"/>
        </a:xfrm>
      </p:grpSpPr>
      <p:sp>
        <p:nvSpPr>
          <p:cNvPr id="16" name="Google Shape;1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8" name="Google Shape;18;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4" name="Google Shape;24;p3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3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9" name="Google Shape;3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0" name="Google Shape;40;p3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4" name="Google Shape;44;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5" name="Google Shape;45;p3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6" name="Google Shape;4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 name="Google Shape;47;p3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8"/>
        <p:cNvGrpSpPr/>
        <p:nvPr/>
      </p:nvGrpSpPr>
      <p:grpSpPr>
        <a:xfrm>
          <a:off x="0" y="0"/>
          <a:ext cx="0" cy="0"/>
          <a:chOff x="0" y="0"/>
          <a:chExt cx="0" cy="0"/>
        </a:xfrm>
      </p:grpSpPr>
      <p:sp>
        <p:nvSpPr>
          <p:cNvPr id="49" name="Google Shape;49;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51" name="Google Shape;51;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2" name="Google Shape;52;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53" name="Google Shape;53;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4" name="Google Shape;54;p3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5" name="Google Shape;5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6" name="Google Shape;56;p3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57"/>
        <p:cNvGrpSpPr/>
        <p:nvPr/>
      </p:nvGrpSpPr>
      <p:grpSpPr>
        <a:xfrm>
          <a:off x="0" y="0"/>
          <a:ext cx="0" cy="0"/>
          <a:chOff x="0" y="0"/>
          <a:chExt cx="0" cy="0"/>
        </a:xfrm>
      </p:grpSpPr>
      <p:sp>
        <p:nvSpPr>
          <p:cNvPr id="58" name="Google Shape;5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4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1" name="Google Shape;61;p4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62"/>
        <p:cNvGrpSpPr/>
        <p:nvPr/>
      </p:nvGrpSpPr>
      <p:grpSpPr>
        <a:xfrm>
          <a:off x="0" y="0"/>
          <a:ext cx="0" cy="0"/>
          <a:chOff x="0" y="0"/>
          <a:chExt cx="0" cy="0"/>
        </a:xfrm>
      </p:grpSpPr>
      <p:sp>
        <p:nvSpPr>
          <p:cNvPr id="63" name="Google Shape;63;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65" name="Google Shape;65;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6" name="Google Shape;66;p4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8" name="Google Shape;68;p4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6"/>
        <p:cNvGrpSpPr/>
        <p:nvPr/>
      </p:nvGrpSpPr>
      <p:grpSpPr>
        <a:xfrm>
          <a:off x="0" y="0"/>
          <a:ext cx="0" cy="0"/>
          <a:chOff x="0" y="0"/>
          <a:chExt cx="0" cy="0"/>
        </a:xfrm>
      </p:grpSpPr>
      <p:sp>
        <p:nvSpPr>
          <p:cNvPr id="77" name="Google Shape;77;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9" name="Google Shape;79;p4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0" name="Google Shape;8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1" name="Google Shape;81;p4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82"/>
        <p:cNvGrpSpPr/>
        <p:nvPr/>
      </p:nvGrpSpPr>
      <p:grpSpPr>
        <a:xfrm>
          <a:off x="0" y="0"/>
          <a:ext cx="0" cy="0"/>
          <a:chOff x="0" y="0"/>
          <a:chExt cx="0" cy="0"/>
        </a:xfrm>
      </p:grpSpPr>
      <p:sp>
        <p:nvSpPr>
          <p:cNvPr id="83" name="Google Shape;83;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5" name="Google Shape;85;p4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6" name="Google Shape;8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7" name="Google Shape;87;p4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9" r:id="rId8"/>
    <p:sldLayoutId id="2147483660" r:id="rId9"/>
  </p:sldLayoutIdLst>
  <mc:AlternateContent xmlns:mc="http://schemas.openxmlformats.org/markup-compatibility/2006" xmlns:p14="http://schemas.microsoft.com/office/powerpoint/2010/main">
    <mc:Choice Requires="p14">
      <p:transition spd="slow" p14:dur="11500"/>
    </mc:Choice>
    <mc:Fallback xmlns="">
      <p:transition spd="slow"/>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jpg"/><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jp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forms.gle/A2Tg1aRZP81Nz16M7" TargetMode="External"/><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koladorot@gmail.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pn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9" name="Google Shape;109;p1"/>
          <p:cNvPicPr preferRelativeResize="0"/>
          <p:nvPr/>
        </p:nvPicPr>
        <p:blipFill rotWithShape="1">
          <a:blip r:embed="rId3">
            <a:alphaModFix/>
          </a:blip>
          <a:srcRect/>
          <a:stretch/>
        </p:blipFill>
        <p:spPr>
          <a:xfrm>
            <a:off x="10697419" y="229071"/>
            <a:ext cx="1212912" cy="1473276"/>
          </a:xfrm>
          <a:prstGeom prst="rect">
            <a:avLst/>
          </a:prstGeom>
          <a:noFill/>
          <a:ln>
            <a:noFill/>
          </a:ln>
        </p:spPr>
      </p:pic>
      <p:sp>
        <p:nvSpPr>
          <p:cNvPr id="9" name="Google Shape;103;p1">
            <a:extLst>
              <a:ext uri="{FF2B5EF4-FFF2-40B4-BE49-F238E27FC236}">
                <a16:creationId xmlns:a16="http://schemas.microsoft.com/office/drawing/2014/main" id="{C3C623A5-F45E-498C-A4B7-6123CB131A3A}"/>
              </a:ext>
            </a:extLst>
          </p:cNvPr>
          <p:cNvSpPr txBox="1">
            <a:spLocks/>
          </p:cNvSpPr>
          <p:nvPr/>
        </p:nvSpPr>
        <p:spPr>
          <a:xfrm>
            <a:off x="888125" y="1873004"/>
            <a:ext cx="10415750" cy="415993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Clr>
                <a:schemeClr val="accent5"/>
              </a:buClr>
              <a:buSzPts val="3600"/>
            </a:pPr>
            <a:r>
              <a:rPr lang="he-IL" sz="8800" b="1" dirty="0">
                <a:solidFill>
                  <a:schemeClr val="accent5"/>
                </a:solidFill>
                <a:latin typeface="Rubik" panose="020B0604020202020204" charset="-79"/>
                <a:cs typeface="Rubik" panose="020B0604020202020204" charset="-79"/>
                <a:sym typeface="Rubik"/>
              </a:rPr>
              <a:t>דור לדור</a:t>
            </a:r>
            <a:br>
              <a:rPr lang="en-US" sz="8800" b="1" dirty="0">
                <a:solidFill>
                  <a:schemeClr val="accent5"/>
                </a:solidFill>
                <a:latin typeface="Rubik" panose="020B0604020202020204" charset="-79"/>
                <a:cs typeface="Rubik" panose="020B0604020202020204" charset="-79"/>
                <a:sym typeface="Rubik"/>
              </a:rPr>
            </a:br>
            <a:r>
              <a:rPr lang="he-IL" sz="6600" b="1" i="1" dirty="0">
                <a:solidFill>
                  <a:schemeClr val="accent5"/>
                </a:solidFill>
                <a:latin typeface="Rubik" panose="020B0604020202020204" charset="-79"/>
                <a:cs typeface="Rubik" panose="020B0604020202020204" charset="-79"/>
                <a:sym typeface="Rubik"/>
              </a:rPr>
              <a:t>מחברים את שרשרת הדורות</a:t>
            </a:r>
          </a:p>
          <a:p>
            <a:pPr marL="0" indent="0">
              <a:spcBef>
                <a:spcPts val="0"/>
              </a:spcBef>
              <a:buClr>
                <a:schemeClr val="accent5"/>
              </a:buClr>
              <a:buSzPts val="3600"/>
            </a:pPr>
            <a:r>
              <a:rPr lang="he-IL" sz="4400" i="1" dirty="0">
                <a:solidFill>
                  <a:schemeClr val="accent5"/>
                </a:solidFill>
                <a:latin typeface="Rubik" panose="020B0604020202020204" charset="-79"/>
                <a:cs typeface="Rubik" panose="020B0604020202020204" charset="-79"/>
              </a:rPr>
              <a:t>לזכרו של רב"ט בן ציון שי חדד</a:t>
            </a:r>
          </a:p>
        </p:txBody>
      </p:sp>
      <p:pic>
        <p:nvPicPr>
          <p:cNvPr id="3" name="תמונה 2" descr="תמונה שמכילה טקסט, פוסטר, עיצוב גרפי, גרפיקה&#10;&#10;התיאור נוצר באופן אוטומטי">
            <a:extLst>
              <a:ext uri="{FF2B5EF4-FFF2-40B4-BE49-F238E27FC236}">
                <a16:creationId xmlns:a16="http://schemas.microsoft.com/office/drawing/2014/main" id="{CA92D59A-3076-B318-DA2A-E6AFAEB8AA1A}"/>
              </a:ext>
            </a:extLst>
          </p:cNvPr>
          <p:cNvPicPr>
            <a:picLocks noChangeAspect="1"/>
          </p:cNvPicPr>
          <p:nvPr/>
        </p:nvPicPr>
        <p:blipFill>
          <a:blip r:embed="rId4"/>
          <a:stretch>
            <a:fillRect/>
          </a:stretch>
        </p:blipFill>
        <p:spPr>
          <a:xfrm>
            <a:off x="281670" y="229072"/>
            <a:ext cx="1534662" cy="1473276"/>
          </a:xfrm>
          <a:prstGeom prst="rect">
            <a:avLst/>
          </a:prstGeom>
        </p:spPr>
      </p:pic>
      <p:pic>
        <p:nvPicPr>
          <p:cNvPr id="1026" name="Picture 2">
            <a:extLst>
              <a:ext uri="{FF2B5EF4-FFF2-40B4-BE49-F238E27FC236}">
                <a16:creationId xmlns:a16="http://schemas.microsoft.com/office/drawing/2014/main" id="{EF7E7C0C-A30F-3BC5-463D-65F8BCD1C5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195" y="229071"/>
            <a:ext cx="3625609" cy="17023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4" name="תמונה 3">
            <a:extLst>
              <a:ext uri="{FF2B5EF4-FFF2-40B4-BE49-F238E27FC236}">
                <a16:creationId xmlns:a16="http://schemas.microsoft.com/office/drawing/2014/main" id="{93B1CDEB-F08C-42E0-997E-754839BBA9CF}"/>
              </a:ext>
            </a:extLst>
          </p:cNvPr>
          <p:cNvPicPr>
            <a:picLocks noChangeAspect="1"/>
          </p:cNvPicPr>
          <p:nvPr/>
        </p:nvPicPr>
        <p:blipFill>
          <a:blip r:embed="rId3"/>
          <a:stretch>
            <a:fillRect/>
          </a:stretch>
        </p:blipFill>
        <p:spPr>
          <a:xfrm>
            <a:off x="7684103" y="2039473"/>
            <a:ext cx="4394131" cy="3181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9" name="Google Shape;109;p1"/>
          <p:cNvPicPr preferRelativeResize="0"/>
          <p:nvPr/>
        </p:nvPicPr>
        <p:blipFill rotWithShape="1">
          <a:blip r:embed="rId4">
            <a:alphaModFix/>
          </a:blip>
          <a:srcRect/>
          <a:stretch/>
        </p:blipFill>
        <p:spPr>
          <a:xfrm>
            <a:off x="10791121" y="164011"/>
            <a:ext cx="1212912" cy="1473276"/>
          </a:xfrm>
          <a:prstGeom prst="rect">
            <a:avLst/>
          </a:prstGeom>
          <a:noFill/>
          <a:ln>
            <a:noFill/>
          </a:ln>
        </p:spPr>
      </p:pic>
      <p:sp>
        <p:nvSpPr>
          <p:cNvPr id="5" name="כותרת משנה 4">
            <a:extLst>
              <a:ext uri="{FF2B5EF4-FFF2-40B4-BE49-F238E27FC236}">
                <a16:creationId xmlns:a16="http://schemas.microsoft.com/office/drawing/2014/main" id="{F2B9A425-711A-423D-89E7-F6A1EE32AA30}"/>
              </a:ext>
            </a:extLst>
          </p:cNvPr>
          <p:cNvSpPr>
            <a:spLocks noGrp="1"/>
          </p:cNvSpPr>
          <p:nvPr>
            <p:ph type="subTitle" idx="1"/>
          </p:nvPr>
        </p:nvSpPr>
        <p:spPr>
          <a:xfrm>
            <a:off x="2766272" y="417407"/>
            <a:ext cx="5639839" cy="1125485"/>
          </a:xfrm>
        </p:spPr>
        <p:txBody>
          <a:bodyPr>
            <a:normAutofit/>
          </a:bodyPr>
          <a:lstStyle/>
          <a:p>
            <a:r>
              <a:rPr lang="he-IL" sz="5400" dirty="0">
                <a:solidFill>
                  <a:schemeClr val="accent5"/>
                </a:solidFill>
                <a:latin typeface="Rubik"/>
                <a:cs typeface="Rubik"/>
                <a:sym typeface="Rubik"/>
              </a:rPr>
              <a:t>מה אנחנו עושים?</a:t>
            </a:r>
            <a:endParaRPr lang="he-IL" dirty="0"/>
          </a:p>
          <a:p>
            <a:endParaRPr lang="he-IL" dirty="0"/>
          </a:p>
        </p:txBody>
      </p:sp>
      <p:sp>
        <p:nvSpPr>
          <p:cNvPr id="6" name="תיבת טקסט 5">
            <a:extLst>
              <a:ext uri="{FF2B5EF4-FFF2-40B4-BE49-F238E27FC236}">
                <a16:creationId xmlns:a16="http://schemas.microsoft.com/office/drawing/2014/main" id="{3FEBCFAB-4A70-49AE-8500-1576A4ED5D27}"/>
              </a:ext>
            </a:extLst>
          </p:cNvPr>
          <p:cNvSpPr txBox="1"/>
          <p:nvPr/>
        </p:nvSpPr>
        <p:spPr>
          <a:xfrm>
            <a:off x="879956" y="2049156"/>
            <a:ext cx="6134430" cy="1077218"/>
          </a:xfrm>
          <a:prstGeom prst="rect">
            <a:avLst/>
          </a:prstGeom>
          <a:noFill/>
        </p:spPr>
        <p:txBody>
          <a:bodyPr wrap="square" rtlCol="1">
            <a:spAutoFit/>
          </a:bodyPr>
          <a:lstStyle/>
          <a:p>
            <a:pPr algn="r"/>
            <a:r>
              <a:rPr lang="he-IL" sz="1600" dirty="0">
                <a:solidFill>
                  <a:srgbClr val="0070C0"/>
                </a:solidFill>
                <a:latin typeface="Rubik" panose="020B0604020202020204" charset="-79"/>
                <a:cs typeface="Rubik" panose="020B0604020202020204" charset="-79"/>
              </a:rPr>
              <a:t>מאז 2008 ארגון דור לדור פועל על מנת לייצר חיבורים בין דוריים בישראל ולהפיג את תחושת הבדידות בקרב הגיל השלישי.</a:t>
            </a:r>
          </a:p>
          <a:p>
            <a:pPr algn="r"/>
            <a:r>
              <a:rPr lang="he-IL" sz="1600" i="1" dirty="0">
                <a:solidFill>
                  <a:srgbClr val="0070C0"/>
                </a:solidFill>
                <a:latin typeface="Rubik" panose="020B0604020202020204" charset="-79"/>
                <a:cs typeface="Rubik" panose="020B0604020202020204" charset="-79"/>
              </a:rPr>
              <a:t>(</a:t>
            </a:r>
            <a:r>
              <a:rPr lang="he-IL" sz="1600" i="1" dirty="0" err="1">
                <a:solidFill>
                  <a:srgbClr val="0070C0"/>
                </a:solidFill>
                <a:latin typeface="Rubik" panose="020B0604020202020204" charset="-79"/>
                <a:cs typeface="Rubik" panose="020B0604020202020204" charset="-79"/>
              </a:rPr>
              <a:t>הכל</a:t>
            </a:r>
            <a:r>
              <a:rPr lang="he-IL" sz="1600" i="1" dirty="0">
                <a:solidFill>
                  <a:srgbClr val="0070C0"/>
                </a:solidFill>
                <a:latin typeface="Rubik" panose="020B0604020202020204" charset="-79"/>
                <a:cs typeface="Rubik" panose="020B0604020202020204" charset="-79"/>
              </a:rPr>
              <a:t> כחלק ממפעל הנצחתו של רב"ט בן ציון שי חדד שנפל ב2006)</a:t>
            </a:r>
          </a:p>
          <a:p>
            <a:pPr algn="r"/>
            <a:endParaRPr lang="he-IL" sz="1600" dirty="0">
              <a:solidFill>
                <a:srgbClr val="0070C0"/>
              </a:solidFill>
              <a:latin typeface="Rubik" panose="020B0604020202020204" charset="-79"/>
              <a:cs typeface="Rubik" panose="020B0604020202020204" charset="-79"/>
            </a:endParaRPr>
          </a:p>
        </p:txBody>
      </p:sp>
      <p:sp>
        <p:nvSpPr>
          <p:cNvPr id="7" name="תיבת טקסט 6">
            <a:extLst>
              <a:ext uri="{FF2B5EF4-FFF2-40B4-BE49-F238E27FC236}">
                <a16:creationId xmlns:a16="http://schemas.microsoft.com/office/drawing/2014/main" id="{F497D9AB-1A9E-48F7-81C4-415646719E53}"/>
              </a:ext>
            </a:extLst>
          </p:cNvPr>
          <p:cNvSpPr txBox="1"/>
          <p:nvPr/>
        </p:nvSpPr>
        <p:spPr>
          <a:xfrm>
            <a:off x="1141411" y="2996031"/>
            <a:ext cx="5841800" cy="830997"/>
          </a:xfrm>
          <a:prstGeom prst="rect">
            <a:avLst/>
          </a:prstGeom>
          <a:noFill/>
        </p:spPr>
        <p:txBody>
          <a:bodyPr wrap="square" rtlCol="1">
            <a:spAutoFit/>
          </a:bodyPr>
          <a:lstStyle/>
          <a:p>
            <a:pPr algn="r"/>
            <a:r>
              <a:rPr lang="he-IL" sz="1600" dirty="0">
                <a:solidFill>
                  <a:srgbClr val="0070C0"/>
                </a:solidFill>
                <a:latin typeface="Rubik" panose="020B0604020202020204" charset="-79"/>
                <a:cs typeface="Rubik" panose="020B0604020202020204" charset="-79"/>
              </a:rPr>
              <a:t>כל זאת על ידי שימוש במגוון כלים וטכנולוגיות יחד עם קהל מתנדבים המורכב מקהילות עירוניות, צעירים, סטודנטים וגופים עסקיים מובילים במשק.</a:t>
            </a:r>
          </a:p>
        </p:txBody>
      </p:sp>
      <p:sp>
        <p:nvSpPr>
          <p:cNvPr id="15" name="תיבת טקסט 14">
            <a:extLst>
              <a:ext uri="{FF2B5EF4-FFF2-40B4-BE49-F238E27FC236}">
                <a16:creationId xmlns:a16="http://schemas.microsoft.com/office/drawing/2014/main" id="{7B16F009-77CD-42BE-AB5A-87AF9851D152}"/>
              </a:ext>
            </a:extLst>
          </p:cNvPr>
          <p:cNvSpPr txBox="1"/>
          <p:nvPr/>
        </p:nvSpPr>
        <p:spPr>
          <a:xfrm>
            <a:off x="2417162" y="4311039"/>
            <a:ext cx="4566049" cy="1323439"/>
          </a:xfrm>
          <a:prstGeom prst="rect">
            <a:avLst/>
          </a:prstGeom>
          <a:noFill/>
        </p:spPr>
        <p:txBody>
          <a:bodyPr wrap="square" rtlCol="1">
            <a:spAutoFit/>
          </a:bodyPr>
          <a:lstStyle/>
          <a:p>
            <a:pPr algn="r"/>
            <a:r>
              <a:rPr lang="he-IL" sz="1600" dirty="0">
                <a:solidFill>
                  <a:srgbClr val="0070C0"/>
                </a:solidFill>
                <a:latin typeface="Rubik" panose="020B0604020202020204" charset="-79"/>
                <a:cs typeface="Rubik" panose="020B0604020202020204" charset="-79"/>
              </a:rPr>
              <a:t>המאמצים שלנו מתחלקים לשלוש תוכניות מרכזיות:</a:t>
            </a:r>
          </a:p>
          <a:p>
            <a:pPr algn="r"/>
            <a:r>
              <a:rPr lang="he-IL" sz="1600" b="1" dirty="0">
                <a:solidFill>
                  <a:srgbClr val="0070C0"/>
                </a:solidFill>
                <a:latin typeface="Rubik" panose="020B0604020202020204" charset="-79"/>
                <a:cs typeface="Rubik" panose="020B0604020202020204" charset="-79"/>
              </a:rPr>
              <a:t>- עצמאות דיגיטלית'</a:t>
            </a:r>
          </a:p>
          <a:p>
            <a:pPr algn="r"/>
            <a:r>
              <a:rPr lang="he-IL" sz="1600" b="1" dirty="0">
                <a:solidFill>
                  <a:srgbClr val="0070C0"/>
                </a:solidFill>
                <a:latin typeface="Rubik" panose="020B0604020202020204" charset="-79"/>
                <a:cs typeface="Rubik" panose="020B0604020202020204" charset="-79"/>
              </a:rPr>
              <a:t>- 'דורות'</a:t>
            </a:r>
          </a:p>
          <a:p>
            <a:pPr algn="r"/>
            <a:r>
              <a:rPr lang="he-IL" sz="1600" b="1" dirty="0">
                <a:solidFill>
                  <a:srgbClr val="0070C0"/>
                </a:solidFill>
                <a:latin typeface="Rubik" panose="020B0604020202020204" charset="-79"/>
                <a:cs typeface="Rubik" panose="020B0604020202020204" charset="-79"/>
              </a:rPr>
              <a:t>- 'ושמחת בחגיך'</a:t>
            </a:r>
            <a:endParaRPr lang="en-US" sz="1600" b="1" dirty="0">
              <a:solidFill>
                <a:srgbClr val="0070C0"/>
              </a:solidFill>
              <a:latin typeface="Rubik" panose="020B0604020202020204" charset="-79"/>
              <a:cs typeface="Rubik" panose="020B0604020202020204" charset="-79"/>
            </a:endParaRPr>
          </a:p>
          <a:p>
            <a:pPr algn="r"/>
            <a:endParaRPr lang="en-US" sz="1600" dirty="0">
              <a:solidFill>
                <a:srgbClr val="0070C0"/>
              </a:solidFill>
              <a:latin typeface="Rubik" panose="020B0604020202020204" charset="-79"/>
              <a:cs typeface="Rubik" panose="020B0604020202020204" charset="-79"/>
            </a:endParaRPr>
          </a:p>
        </p:txBody>
      </p:sp>
      <p:sp>
        <p:nvSpPr>
          <p:cNvPr id="16" name="תיבת טקסט 15">
            <a:extLst>
              <a:ext uri="{FF2B5EF4-FFF2-40B4-BE49-F238E27FC236}">
                <a16:creationId xmlns:a16="http://schemas.microsoft.com/office/drawing/2014/main" id="{CD0776BC-0576-42CC-8412-CB9041BDAEC9}"/>
              </a:ext>
            </a:extLst>
          </p:cNvPr>
          <p:cNvSpPr txBox="1"/>
          <p:nvPr/>
        </p:nvSpPr>
        <p:spPr>
          <a:xfrm>
            <a:off x="879956" y="5456769"/>
            <a:ext cx="6134430" cy="584775"/>
          </a:xfrm>
          <a:prstGeom prst="rect">
            <a:avLst/>
          </a:prstGeom>
          <a:noFill/>
        </p:spPr>
        <p:txBody>
          <a:bodyPr wrap="square" rtlCol="1">
            <a:spAutoFit/>
          </a:bodyPr>
          <a:lstStyle/>
          <a:p>
            <a:pPr algn="r"/>
            <a:r>
              <a:rPr lang="he-IL" sz="1600" dirty="0">
                <a:solidFill>
                  <a:srgbClr val="0070C0"/>
                </a:solidFill>
                <a:latin typeface="Rubik" panose="020B0604020202020204" charset="-79"/>
                <a:cs typeface="Rubik" panose="020B0604020202020204" charset="-79"/>
              </a:rPr>
              <a:t>בנוסף: - קידום </a:t>
            </a:r>
            <a:r>
              <a:rPr lang="he-IL" sz="1600" dirty="0" err="1">
                <a:solidFill>
                  <a:srgbClr val="0070C0"/>
                </a:solidFill>
                <a:latin typeface="Rubik" panose="020B0604020202020204" charset="-79"/>
                <a:cs typeface="Rubik" panose="020B0604020202020204" charset="-79"/>
              </a:rPr>
              <a:t>שת"פים</a:t>
            </a:r>
            <a:r>
              <a:rPr lang="he-IL" sz="1600" dirty="0">
                <a:solidFill>
                  <a:srgbClr val="0070C0"/>
                </a:solidFill>
                <a:latin typeface="Rubik" panose="020B0604020202020204" charset="-79"/>
                <a:cs typeface="Rubik" panose="020B0604020202020204" charset="-79"/>
              </a:rPr>
              <a:t> נקודתיים עם גופים עסקיים ועמותות מקבילות. </a:t>
            </a:r>
          </a:p>
          <a:p>
            <a:pPr algn="r"/>
            <a:endParaRPr lang="he-IL" sz="1600" dirty="0">
              <a:solidFill>
                <a:srgbClr val="0070C0"/>
              </a:solidFill>
              <a:latin typeface="Rubik" panose="020B0604020202020204" charset="-79"/>
              <a:cs typeface="Rubik" panose="020B0604020202020204" charset="-79"/>
            </a:endParaRPr>
          </a:p>
        </p:txBody>
      </p:sp>
      <p:pic>
        <p:nvPicPr>
          <p:cNvPr id="3" name="תמונה 2">
            <a:extLst>
              <a:ext uri="{FF2B5EF4-FFF2-40B4-BE49-F238E27FC236}">
                <a16:creationId xmlns:a16="http://schemas.microsoft.com/office/drawing/2014/main" id="{AAC64024-7ABB-400B-9A9F-C6F889561C44}"/>
              </a:ext>
            </a:extLst>
          </p:cNvPr>
          <p:cNvPicPr>
            <a:picLocks noChangeAspect="1"/>
          </p:cNvPicPr>
          <p:nvPr/>
        </p:nvPicPr>
        <p:blipFill>
          <a:blip r:embed="rId5"/>
          <a:stretch>
            <a:fillRect/>
          </a:stretch>
        </p:blipFill>
        <p:spPr>
          <a:xfrm>
            <a:off x="651641" y="5709508"/>
            <a:ext cx="1203482" cy="628819"/>
          </a:xfrm>
          <a:prstGeom prst="rect">
            <a:avLst/>
          </a:prstGeom>
        </p:spPr>
      </p:pic>
      <p:pic>
        <p:nvPicPr>
          <p:cNvPr id="17" name="תמונה 16">
            <a:extLst>
              <a:ext uri="{FF2B5EF4-FFF2-40B4-BE49-F238E27FC236}">
                <a16:creationId xmlns:a16="http://schemas.microsoft.com/office/drawing/2014/main" id="{FFD4FB19-7BB9-4529-B7F8-792436F5BDBE}"/>
              </a:ext>
            </a:extLst>
          </p:cNvPr>
          <p:cNvPicPr>
            <a:picLocks noChangeAspect="1"/>
          </p:cNvPicPr>
          <p:nvPr/>
        </p:nvPicPr>
        <p:blipFill>
          <a:blip r:embed="rId6"/>
          <a:stretch>
            <a:fillRect/>
          </a:stretch>
        </p:blipFill>
        <p:spPr>
          <a:xfrm>
            <a:off x="3603745" y="5849934"/>
            <a:ext cx="917131" cy="515886"/>
          </a:xfrm>
          <a:prstGeom prst="rect">
            <a:avLst/>
          </a:prstGeom>
        </p:spPr>
      </p:pic>
      <p:pic>
        <p:nvPicPr>
          <p:cNvPr id="19" name="תמונה 18">
            <a:extLst>
              <a:ext uri="{FF2B5EF4-FFF2-40B4-BE49-F238E27FC236}">
                <a16:creationId xmlns:a16="http://schemas.microsoft.com/office/drawing/2014/main" id="{CEDB36F5-94D6-44AA-8EFC-0525CF16BF49}"/>
              </a:ext>
            </a:extLst>
          </p:cNvPr>
          <p:cNvPicPr>
            <a:picLocks noChangeAspect="1"/>
          </p:cNvPicPr>
          <p:nvPr/>
        </p:nvPicPr>
        <p:blipFill>
          <a:blip r:embed="rId7"/>
          <a:stretch>
            <a:fillRect/>
          </a:stretch>
        </p:blipFill>
        <p:spPr>
          <a:xfrm>
            <a:off x="2071707" y="5732500"/>
            <a:ext cx="1203482" cy="902611"/>
          </a:xfrm>
          <a:prstGeom prst="rect">
            <a:avLst/>
          </a:prstGeom>
        </p:spPr>
      </p:pic>
      <p:pic>
        <p:nvPicPr>
          <p:cNvPr id="8" name="תמונה 7">
            <a:extLst>
              <a:ext uri="{FF2B5EF4-FFF2-40B4-BE49-F238E27FC236}">
                <a16:creationId xmlns:a16="http://schemas.microsoft.com/office/drawing/2014/main" id="{6973928C-CBD5-4DDE-BEEE-ED80DC877095}"/>
              </a:ext>
            </a:extLst>
          </p:cNvPr>
          <p:cNvPicPr>
            <a:picLocks noChangeAspect="1"/>
          </p:cNvPicPr>
          <p:nvPr/>
        </p:nvPicPr>
        <p:blipFill>
          <a:blip r:embed="rId8"/>
          <a:stretch>
            <a:fillRect/>
          </a:stretch>
        </p:blipFill>
        <p:spPr>
          <a:xfrm>
            <a:off x="4703420" y="5815970"/>
            <a:ext cx="1392579" cy="584775"/>
          </a:xfrm>
          <a:prstGeom prst="rect">
            <a:avLst/>
          </a:prstGeom>
        </p:spPr>
      </p:pic>
      <p:pic>
        <p:nvPicPr>
          <p:cNvPr id="9" name="תמונה 8" descr="תמונה שמכילה לוגו, סמל, גרפיקה, גופן&#10;&#10;התיאור נוצר באופן אוטומטי">
            <a:extLst>
              <a:ext uri="{FF2B5EF4-FFF2-40B4-BE49-F238E27FC236}">
                <a16:creationId xmlns:a16="http://schemas.microsoft.com/office/drawing/2014/main" id="{0AEABAC4-6757-AEA8-2871-2CEBEEF48588}"/>
              </a:ext>
            </a:extLst>
          </p:cNvPr>
          <p:cNvPicPr>
            <a:picLocks noChangeAspect="1"/>
          </p:cNvPicPr>
          <p:nvPr/>
        </p:nvPicPr>
        <p:blipFill>
          <a:blip r:embed="rId9"/>
          <a:stretch>
            <a:fillRect/>
          </a:stretch>
        </p:blipFill>
        <p:spPr>
          <a:xfrm>
            <a:off x="6861786" y="5702649"/>
            <a:ext cx="962311" cy="962311"/>
          </a:xfrm>
          <a:prstGeom prst="rect">
            <a:avLst/>
          </a:prstGeom>
        </p:spPr>
      </p:pic>
      <p:pic>
        <p:nvPicPr>
          <p:cNvPr id="12" name="תמונה 11" descr="תמונה שמכילה צילום מסך, גרפיקה, עיצוב גרפי, גופן&#10;&#10;התיאור נוצר באופן אוטומטי">
            <a:extLst>
              <a:ext uri="{FF2B5EF4-FFF2-40B4-BE49-F238E27FC236}">
                <a16:creationId xmlns:a16="http://schemas.microsoft.com/office/drawing/2014/main" id="{B5766273-AA5B-F2C3-EE07-88AC1D42DF94}"/>
              </a:ext>
            </a:extLst>
          </p:cNvPr>
          <p:cNvPicPr>
            <a:picLocks noChangeAspect="1"/>
          </p:cNvPicPr>
          <p:nvPr/>
        </p:nvPicPr>
        <p:blipFill>
          <a:blip r:embed="rId10"/>
          <a:stretch>
            <a:fillRect/>
          </a:stretch>
        </p:blipFill>
        <p:spPr>
          <a:xfrm>
            <a:off x="6243657" y="5815489"/>
            <a:ext cx="584775" cy="584775"/>
          </a:xfrm>
          <a:prstGeom prst="rect">
            <a:avLst/>
          </a:prstGeom>
        </p:spPr>
      </p:pic>
      <p:pic>
        <p:nvPicPr>
          <p:cNvPr id="13" name="תמונה 12" descr="תמונה שמכילה טקסט, פוסטר, עיצוב גרפי, גרפיקה&#10;&#10;התיאור נוצר באופן אוטומטי">
            <a:extLst>
              <a:ext uri="{FF2B5EF4-FFF2-40B4-BE49-F238E27FC236}">
                <a16:creationId xmlns:a16="http://schemas.microsoft.com/office/drawing/2014/main" id="{3605CC4F-5EDE-1435-57F2-FC530D66B7EA}"/>
              </a:ext>
            </a:extLst>
          </p:cNvPr>
          <p:cNvPicPr>
            <a:picLocks noChangeAspect="1"/>
          </p:cNvPicPr>
          <p:nvPr/>
        </p:nvPicPr>
        <p:blipFill>
          <a:blip r:embed="rId11"/>
          <a:stretch>
            <a:fillRect/>
          </a:stretch>
        </p:blipFill>
        <p:spPr>
          <a:xfrm>
            <a:off x="9113837" y="164011"/>
            <a:ext cx="1534662" cy="1473276"/>
          </a:xfrm>
          <a:prstGeom prst="rect">
            <a:avLst/>
          </a:prstGeom>
        </p:spPr>
      </p:pic>
      <p:pic>
        <p:nvPicPr>
          <p:cNvPr id="2" name="Picture 2">
            <a:extLst>
              <a:ext uri="{FF2B5EF4-FFF2-40B4-BE49-F238E27FC236}">
                <a16:creationId xmlns:a16="http://schemas.microsoft.com/office/drawing/2014/main" id="{131A52AC-19D9-06F8-E1F5-CFC06466FA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080" y="340647"/>
            <a:ext cx="2397027" cy="112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46511"/>
      </p:ext>
    </p:extLst>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כותרת משנה 4">
            <a:extLst>
              <a:ext uri="{FF2B5EF4-FFF2-40B4-BE49-F238E27FC236}">
                <a16:creationId xmlns:a16="http://schemas.microsoft.com/office/drawing/2014/main" id="{F2B9A425-711A-423D-89E7-F6A1EE32AA30}"/>
              </a:ext>
            </a:extLst>
          </p:cNvPr>
          <p:cNvSpPr>
            <a:spLocks noGrp="1"/>
          </p:cNvSpPr>
          <p:nvPr>
            <p:ph type="subTitle" idx="1"/>
          </p:nvPr>
        </p:nvSpPr>
        <p:spPr>
          <a:xfrm>
            <a:off x="2766272" y="371444"/>
            <a:ext cx="5639839" cy="3181240"/>
          </a:xfrm>
        </p:spPr>
        <p:txBody>
          <a:bodyPr>
            <a:noAutofit/>
          </a:bodyPr>
          <a:lstStyle/>
          <a:p>
            <a:r>
              <a:rPr lang="he-IL" sz="2200" b="1" dirty="0">
                <a:solidFill>
                  <a:schemeClr val="accent1">
                    <a:lumMod val="75000"/>
                  </a:schemeClr>
                </a:solidFill>
              </a:rPr>
              <a:t>בדידות בקרב הגיל השלישי - רקע</a:t>
            </a:r>
          </a:p>
          <a:p>
            <a:endParaRPr lang="he-IL" sz="2200" dirty="0">
              <a:solidFill>
                <a:schemeClr val="accent1">
                  <a:lumMod val="75000"/>
                </a:schemeClr>
              </a:solidFill>
            </a:endParaRPr>
          </a:p>
          <a:p>
            <a:pPr>
              <a:buFontTx/>
              <a:buChar char="-"/>
            </a:pPr>
            <a:r>
              <a:rPr lang="he-IL" sz="2200" b="0" i="0" dirty="0">
                <a:solidFill>
                  <a:schemeClr val="accent1">
                    <a:lumMod val="75000"/>
                  </a:schemeClr>
                </a:solidFill>
                <a:effectLst/>
                <a:latin typeface="Open Sans Hebrew"/>
              </a:rPr>
              <a:t> 32% מאוכלוסיית הקשישים בני 65-74 דיווחו שהם חשים בדידות מדי פעם ואף לעתים קרובות.</a:t>
            </a:r>
          </a:p>
          <a:p>
            <a:pPr>
              <a:buFontTx/>
              <a:buChar char="-"/>
            </a:pPr>
            <a:r>
              <a:rPr lang="he-IL" sz="2200" b="0" i="0" dirty="0">
                <a:solidFill>
                  <a:schemeClr val="accent1">
                    <a:lumMod val="75000"/>
                  </a:schemeClr>
                </a:solidFill>
                <a:effectLst/>
                <a:latin typeface="Open Sans Hebrew"/>
              </a:rPr>
              <a:t> בקרב גילאי ה-75 ומעלה, חלה עליה בשיעור תחושת הבדידות לכדי 42%</a:t>
            </a:r>
          </a:p>
          <a:p>
            <a:pPr>
              <a:buFontTx/>
              <a:buChar char="-"/>
            </a:pPr>
            <a:r>
              <a:rPr lang="he-IL" sz="2200" b="0" i="0" dirty="0">
                <a:solidFill>
                  <a:schemeClr val="accent1">
                    <a:lumMod val="75000"/>
                  </a:schemeClr>
                </a:solidFill>
                <a:effectLst/>
                <a:latin typeface="Open Sans Hebrew"/>
              </a:rPr>
              <a:t>באוכלוסיית הקשישים שאינם נשואים, לרבות רווקים, גרושים ואלמנים, נמצא כי 55% חווים את עצמם כבודדים.</a:t>
            </a:r>
          </a:p>
          <a:p>
            <a:pPr>
              <a:buFontTx/>
              <a:buChar char="-"/>
            </a:pPr>
            <a:r>
              <a:rPr lang="he-IL" sz="2200" b="1" dirty="0">
                <a:solidFill>
                  <a:schemeClr val="accent1">
                    <a:lumMod val="75000"/>
                  </a:schemeClr>
                </a:solidFill>
                <a:latin typeface="Open Sans Hebrew"/>
              </a:rPr>
              <a:t>בשורה התחתונה: 1 מ3 אזרחים ותיקים </a:t>
            </a:r>
            <a:r>
              <a:rPr lang="he-IL" sz="2200" b="1" dirty="0" err="1">
                <a:solidFill>
                  <a:schemeClr val="accent1">
                    <a:lumMod val="75000"/>
                  </a:schemeClr>
                </a:solidFill>
                <a:latin typeface="Open Sans Hebrew"/>
              </a:rPr>
              <a:t>מדווח.ת</a:t>
            </a:r>
            <a:r>
              <a:rPr lang="he-IL" sz="2200" b="1" dirty="0">
                <a:solidFill>
                  <a:schemeClr val="accent1">
                    <a:lumMod val="75000"/>
                  </a:schemeClr>
                </a:solidFill>
                <a:latin typeface="Open Sans Hebrew"/>
              </a:rPr>
              <a:t> על חווית בדידות ביומיום.</a:t>
            </a:r>
            <a:endParaRPr lang="he-IL" sz="2200" b="1" dirty="0">
              <a:solidFill>
                <a:schemeClr val="accent1">
                  <a:lumMod val="75000"/>
                </a:schemeClr>
              </a:solidFill>
            </a:endParaRPr>
          </a:p>
        </p:txBody>
      </p:sp>
      <p:sp>
        <p:nvSpPr>
          <p:cNvPr id="14" name="תיבת טקסט 13">
            <a:extLst>
              <a:ext uri="{FF2B5EF4-FFF2-40B4-BE49-F238E27FC236}">
                <a16:creationId xmlns:a16="http://schemas.microsoft.com/office/drawing/2014/main" id="{4A3A5FC2-AECF-4276-AA0B-0054F35BBD66}"/>
              </a:ext>
            </a:extLst>
          </p:cNvPr>
          <p:cNvSpPr txBox="1"/>
          <p:nvPr/>
        </p:nvSpPr>
        <p:spPr>
          <a:xfrm>
            <a:off x="316478" y="4327937"/>
            <a:ext cx="7500059" cy="2034531"/>
          </a:xfrm>
          <a:prstGeom prst="rect">
            <a:avLst/>
          </a:prstGeom>
          <a:noFill/>
        </p:spPr>
        <p:txBody>
          <a:bodyPr wrap="square" rtlCol="1">
            <a:spAutoFit/>
          </a:bodyPr>
          <a:lstStyle/>
          <a:p>
            <a:pPr algn="r">
              <a:lnSpc>
                <a:spcPct val="150000"/>
              </a:lnSpc>
            </a:pPr>
            <a:endParaRPr lang="he-IL" sz="1600" dirty="0">
              <a:solidFill>
                <a:srgbClr val="0070C0"/>
              </a:solidFill>
              <a:latin typeface="Calibri" panose="020F0502020204030204" pitchFamily="34" charset="0"/>
              <a:cs typeface="Calibri" panose="020F0502020204030204" pitchFamily="34" charset="0"/>
            </a:endParaRPr>
          </a:p>
          <a:p>
            <a:pPr algn="r">
              <a:lnSpc>
                <a:spcPct val="150000"/>
              </a:lnSpc>
            </a:pPr>
            <a:r>
              <a:rPr lang="he-IL" sz="1600" b="1" dirty="0">
                <a:solidFill>
                  <a:srgbClr val="0070C0"/>
                </a:solidFill>
                <a:latin typeface="Calibri" panose="020F0502020204030204" pitchFamily="34" charset="0"/>
                <a:cs typeface="Calibri" panose="020F0502020204030204" pitchFamily="34" charset="0"/>
              </a:rPr>
              <a:t># נתון חדש מ2023– 15% מכלל הישראלים מדווחים על עצמם כבודדים. מכה של דור.</a:t>
            </a:r>
          </a:p>
          <a:p>
            <a:pPr algn="r">
              <a:lnSpc>
                <a:spcPct val="150000"/>
              </a:lnSpc>
            </a:pPr>
            <a:r>
              <a:rPr lang="he-IL" sz="1800" dirty="0">
                <a:solidFill>
                  <a:srgbClr val="0070C0"/>
                </a:solidFill>
                <a:latin typeface="Calibri" panose="020F0502020204030204" pitchFamily="34" charset="0"/>
                <a:cs typeface="Calibri" panose="020F0502020204030204" pitchFamily="34" charset="0"/>
              </a:rPr>
              <a:t>לבדידות יש מחיר נפשי, שמתגלגל למשמעויות בריאותיות [דומות להשפעות עישון והשמנת יתר] </a:t>
            </a:r>
            <a:r>
              <a:rPr lang="he-IL" sz="1800" dirty="0" err="1">
                <a:solidFill>
                  <a:srgbClr val="0070C0"/>
                </a:solidFill>
                <a:latin typeface="Calibri" panose="020F0502020204030204" pitchFamily="34" charset="0"/>
                <a:cs typeface="Calibri" panose="020F0502020204030204" pitchFamily="34" charset="0"/>
              </a:rPr>
              <a:t>וקוגנטיביות</a:t>
            </a:r>
            <a:r>
              <a:rPr lang="he-IL" sz="1800" dirty="0">
                <a:solidFill>
                  <a:srgbClr val="0070C0"/>
                </a:solidFill>
                <a:latin typeface="Calibri" panose="020F0502020204030204" pitchFamily="34" charset="0"/>
                <a:cs typeface="Calibri" panose="020F0502020204030204" pitchFamily="34" charset="0"/>
              </a:rPr>
              <a:t>, מעבר לעוול החברתי שמגולם בהישארות בני הגיל השלישי 'מאחור', ישנה פגיעה ישירה באיכות חייהם בשגרה.</a:t>
            </a:r>
          </a:p>
        </p:txBody>
      </p:sp>
      <p:pic>
        <p:nvPicPr>
          <p:cNvPr id="3" name="תמונה 2" descr="תמונה שמכילה טקסט, אדם, קיר, מקורה&#10;&#10;התיאור נוצר באופן אוטומטי">
            <a:extLst>
              <a:ext uri="{FF2B5EF4-FFF2-40B4-BE49-F238E27FC236}">
                <a16:creationId xmlns:a16="http://schemas.microsoft.com/office/drawing/2014/main" id="{64E798D0-214D-4AF8-BE46-3D8C7817E2F7}"/>
              </a:ext>
            </a:extLst>
          </p:cNvPr>
          <p:cNvPicPr>
            <a:picLocks noChangeAspect="1"/>
          </p:cNvPicPr>
          <p:nvPr/>
        </p:nvPicPr>
        <p:blipFill>
          <a:blip r:embed="rId3"/>
          <a:stretch>
            <a:fillRect/>
          </a:stretch>
        </p:blipFill>
        <p:spPr>
          <a:xfrm>
            <a:off x="8358385" y="2081048"/>
            <a:ext cx="3833614" cy="2512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oogle Shape;109;p1">
            <a:extLst>
              <a:ext uri="{FF2B5EF4-FFF2-40B4-BE49-F238E27FC236}">
                <a16:creationId xmlns:a16="http://schemas.microsoft.com/office/drawing/2014/main" id="{680E1E33-86A7-6FBF-183A-BB73AAD72727}"/>
              </a:ext>
            </a:extLst>
          </p:cNvPr>
          <p:cNvPicPr preferRelativeResize="0"/>
          <p:nvPr/>
        </p:nvPicPr>
        <p:blipFill rotWithShape="1">
          <a:blip r:embed="rId4">
            <a:alphaModFix/>
          </a:blip>
          <a:srcRect/>
          <a:stretch/>
        </p:blipFill>
        <p:spPr>
          <a:xfrm>
            <a:off x="10791121" y="164011"/>
            <a:ext cx="1212912" cy="1473276"/>
          </a:xfrm>
          <a:prstGeom prst="rect">
            <a:avLst/>
          </a:prstGeom>
          <a:noFill/>
          <a:ln>
            <a:noFill/>
          </a:ln>
        </p:spPr>
      </p:pic>
      <p:pic>
        <p:nvPicPr>
          <p:cNvPr id="9" name="תמונה 8" descr="תמונה שמכילה טקסט, פוסטר, עיצוב גרפי, גרפיקה&#10;&#10;התיאור נוצר באופן אוטומטי">
            <a:extLst>
              <a:ext uri="{FF2B5EF4-FFF2-40B4-BE49-F238E27FC236}">
                <a16:creationId xmlns:a16="http://schemas.microsoft.com/office/drawing/2014/main" id="{DEC3481F-B7BB-33F4-0B57-247C8235CBFB}"/>
              </a:ext>
            </a:extLst>
          </p:cNvPr>
          <p:cNvPicPr>
            <a:picLocks noChangeAspect="1"/>
          </p:cNvPicPr>
          <p:nvPr/>
        </p:nvPicPr>
        <p:blipFill>
          <a:blip r:embed="rId5"/>
          <a:stretch>
            <a:fillRect/>
          </a:stretch>
        </p:blipFill>
        <p:spPr>
          <a:xfrm>
            <a:off x="9113837" y="164011"/>
            <a:ext cx="1534662" cy="1473276"/>
          </a:xfrm>
          <a:prstGeom prst="rect">
            <a:avLst/>
          </a:prstGeom>
        </p:spPr>
      </p:pic>
      <p:pic>
        <p:nvPicPr>
          <p:cNvPr id="10" name="Picture 2">
            <a:extLst>
              <a:ext uri="{FF2B5EF4-FFF2-40B4-BE49-F238E27FC236}">
                <a16:creationId xmlns:a16="http://schemas.microsoft.com/office/drawing/2014/main" id="{25BE4DD2-6248-4F9F-9D6A-93DC68F143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80" y="340647"/>
            <a:ext cx="2397027" cy="112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250042"/>
      </p:ext>
    </p:extLst>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כותרת משנה 4">
            <a:extLst>
              <a:ext uri="{FF2B5EF4-FFF2-40B4-BE49-F238E27FC236}">
                <a16:creationId xmlns:a16="http://schemas.microsoft.com/office/drawing/2014/main" id="{F2B9A425-711A-423D-89E7-F6A1EE32AA30}"/>
              </a:ext>
            </a:extLst>
          </p:cNvPr>
          <p:cNvSpPr>
            <a:spLocks noGrp="1"/>
          </p:cNvSpPr>
          <p:nvPr>
            <p:ph type="subTitle" idx="1"/>
          </p:nvPr>
        </p:nvSpPr>
        <p:spPr>
          <a:xfrm>
            <a:off x="2007476" y="371444"/>
            <a:ext cx="6398635" cy="3181240"/>
          </a:xfrm>
        </p:spPr>
        <p:txBody>
          <a:bodyPr>
            <a:noAutofit/>
          </a:bodyPr>
          <a:lstStyle/>
          <a:p>
            <a:pPr algn="r"/>
            <a:r>
              <a:rPr lang="he-IL" sz="2200" dirty="0">
                <a:solidFill>
                  <a:schemeClr val="accent1">
                    <a:lumMod val="75000"/>
                  </a:schemeClr>
                </a:solidFill>
              </a:rPr>
              <a:t>מה </a:t>
            </a:r>
            <a:r>
              <a:rPr lang="he-IL" sz="2200" b="1" dirty="0">
                <a:solidFill>
                  <a:schemeClr val="accent1">
                    <a:lumMod val="75000"/>
                  </a:schemeClr>
                </a:solidFill>
              </a:rPr>
              <a:t>המוטיבציה</a:t>
            </a:r>
            <a:r>
              <a:rPr lang="he-IL" sz="2200" dirty="0">
                <a:solidFill>
                  <a:schemeClr val="accent1">
                    <a:lumMod val="75000"/>
                  </a:schemeClr>
                </a:solidFill>
              </a:rPr>
              <a:t> שלנו?</a:t>
            </a:r>
          </a:p>
          <a:p>
            <a:pPr algn="r"/>
            <a:endParaRPr lang="he-IL" sz="2200" dirty="0">
              <a:solidFill>
                <a:schemeClr val="accent1">
                  <a:lumMod val="75000"/>
                </a:schemeClr>
              </a:solidFill>
            </a:endParaRPr>
          </a:p>
          <a:p>
            <a:pPr algn="r"/>
            <a:r>
              <a:rPr lang="he-IL" sz="2200" b="1" dirty="0">
                <a:solidFill>
                  <a:schemeClr val="accent1">
                    <a:lumMod val="75000"/>
                  </a:schemeClr>
                </a:solidFill>
              </a:rPr>
              <a:t>מצד אחד: </a:t>
            </a:r>
          </a:p>
          <a:p>
            <a:pPr algn="r"/>
            <a:r>
              <a:rPr lang="he-IL" sz="2200" dirty="0">
                <a:solidFill>
                  <a:schemeClr val="accent1">
                    <a:lumMod val="75000"/>
                  </a:schemeClr>
                </a:solidFill>
              </a:rPr>
              <a:t>התמודדות ישירה עם אתגר הבדידות ותיקון הכשל חברתי</a:t>
            </a:r>
          </a:p>
          <a:p>
            <a:pPr algn="r"/>
            <a:r>
              <a:rPr lang="he-IL" sz="2200" b="1" dirty="0">
                <a:solidFill>
                  <a:schemeClr val="accent1">
                    <a:lumMod val="75000"/>
                  </a:schemeClr>
                </a:solidFill>
              </a:rPr>
              <a:t>מצד שני: </a:t>
            </a:r>
          </a:p>
          <a:p>
            <a:pPr algn="r"/>
            <a:r>
              <a:rPr lang="he-IL" sz="2200" dirty="0">
                <a:solidFill>
                  <a:schemeClr val="accent1">
                    <a:lumMod val="75000"/>
                  </a:schemeClr>
                </a:solidFill>
              </a:rPr>
              <a:t>מבט צופה עתיד – בדידות בגיל מתקדם הינה סימפטום מערבי. ככל שהמגמות המערביות הקיימות יתפתחו, אנו צפויים ליותר ויותר מהתופעה הזו, אם לא נניח את היסודות לשינוי עומק בחברה שלנו, הדורות הצעירים ישלמו את המחיר.</a:t>
            </a:r>
          </a:p>
          <a:p>
            <a:pPr algn="r"/>
            <a:endParaRPr lang="he-IL" sz="2200" dirty="0">
              <a:solidFill>
                <a:schemeClr val="accent1">
                  <a:lumMod val="75000"/>
                </a:schemeClr>
              </a:solidFill>
            </a:endParaRPr>
          </a:p>
        </p:txBody>
      </p:sp>
      <p:pic>
        <p:nvPicPr>
          <p:cNvPr id="9" name="תמונה 8">
            <a:extLst>
              <a:ext uri="{FF2B5EF4-FFF2-40B4-BE49-F238E27FC236}">
                <a16:creationId xmlns:a16="http://schemas.microsoft.com/office/drawing/2014/main" id="{985EA6DA-FF32-4B0E-BD90-E8AD30F1A218}"/>
              </a:ext>
            </a:extLst>
          </p:cNvPr>
          <p:cNvPicPr>
            <a:picLocks noChangeAspect="1"/>
          </p:cNvPicPr>
          <p:nvPr/>
        </p:nvPicPr>
        <p:blipFill>
          <a:blip r:embed="rId3"/>
          <a:stretch>
            <a:fillRect/>
          </a:stretch>
        </p:blipFill>
        <p:spPr>
          <a:xfrm>
            <a:off x="8315179" y="1639614"/>
            <a:ext cx="3797738" cy="3627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Google Shape;109;p1">
            <a:extLst>
              <a:ext uri="{FF2B5EF4-FFF2-40B4-BE49-F238E27FC236}">
                <a16:creationId xmlns:a16="http://schemas.microsoft.com/office/drawing/2014/main" id="{E002C647-70A9-765C-8EC1-932552D0DBDB}"/>
              </a:ext>
            </a:extLst>
          </p:cNvPr>
          <p:cNvPicPr preferRelativeResize="0"/>
          <p:nvPr/>
        </p:nvPicPr>
        <p:blipFill rotWithShape="1">
          <a:blip r:embed="rId4">
            <a:alphaModFix/>
          </a:blip>
          <a:srcRect/>
          <a:stretch/>
        </p:blipFill>
        <p:spPr>
          <a:xfrm>
            <a:off x="10791121" y="164011"/>
            <a:ext cx="1212912" cy="1473276"/>
          </a:xfrm>
          <a:prstGeom prst="rect">
            <a:avLst/>
          </a:prstGeom>
          <a:noFill/>
          <a:ln>
            <a:noFill/>
          </a:ln>
        </p:spPr>
      </p:pic>
      <p:pic>
        <p:nvPicPr>
          <p:cNvPr id="4" name="תמונה 3" descr="תמונה שמכילה טקסט, פוסטר, עיצוב גרפי, גרפיקה&#10;&#10;התיאור נוצר באופן אוטומטי">
            <a:extLst>
              <a:ext uri="{FF2B5EF4-FFF2-40B4-BE49-F238E27FC236}">
                <a16:creationId xmlns:a16="http://schemas.microsoft.com/office/drawing/2014/main" id="{6E7D4448-CB84-B60F-F18B-CAAF69F3D0E6}"/>
              </a:ext>
            </a:extLst>
          </p:cNvPr>
          <p:cNvPicPr>
            <a:picLocks noChangeAspect="1"/>
          </p:cNvPicPr>
          <p:nvPr/>
        </p:nvPicPr>
        <p:blipFill>
          <a:blip r:embed="rId5"/>
          <a:stretch>
            <a:fillRect/>
          </a:stretch>
        </p:blipFill>
        <p:spPr>
          <a:xfrm>
            <a:off x="9113837" y="164011"/>
            <a:ext cx="1534662" cy="1473276"/>
          </a:xfrm>
          <a:prstGeom prst="rect">
            <a:avLst/>
          </a:prstGeom>
        </p:spPr>
      </p:pic>
      <p:pic>
        <p:nvPicPr>
          <p:cNvPr id="6" name="Picture 2">
            <a:extLst>
              <a:ext uri="{FF2B5EF4-FFF2-40B4-BE49-F238E27FC236}">
                <a16:creationId xmlns:a16="http://schemas.microsoft.com/office/drawing/2014/main" id="{E9F58CAA-029B-7D91-9FF4-4C54A094BC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80" y="340647"/>
            <a:ext cx="2397027" cy="112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958678"/>
      </p:ext>
    </p:extLst>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5" name="כותרת משנה 4">
            <a:extLst>
              <a:ext uri="{FF2B5EF4-FFF2-40B4-BE49-F238E27FC236}">
                <a16:creationId xmlns:a16="http://schemas.microsoft.com/office/drawing/2014/main" id="{F2B9A425-711A-423D-89E7-F6A1EE32AA30}"/>
              </a:ext>
            </a:extLst>
          </p:cNvPr>
          <p:cNvSpPr>
            <a:spLocks noGrp="1"/>
          </p:cNvSpPr>
          <p:nvPr>
            <p:ph type="subTitle" idx="1"/>
          </p:nvPr>
        </p:nvSpPr>
        <p:spPr>
          <a:xfrm>
            <a:off x="187967" y="1637287"/>
            <a:ext cx="10460532" cy="5056702"/>
          </a:xfrm>
        </p:spPr>
        <p:txBody>
          <a:bodyPr>
            <a:noAutofit/>
          </a:bodyPr>
          <a:lstStyle/>
          <a:p>
            <a:pPr algn="r"/>
            <a:r>
              <a:rPr lang="he-IL" b="1" dirty="0">
                <a:solidFill>
                  <a:schemeClr val="accent1">
                    <a:lumMod val="75000"/>
                  </a:schemeClr>
                </a:solidFill>
              </a:rPr>
              <a:t>איך מתחילים?</a:t>
            </a:r>
          </a:p>
          <a:p>
            <a:pPr marL="508000" indent="-457200" algn="r">
              <a:buAutoNum type="arabicPeriod"/>
            </a:pPr>
            <a:r>
              <a:rPr lang="he-IL" dirty="0">
                <a:solidFill>
                  <a:schemeClr val="accent1">
                    <a:lumMod val="75000"/>
                  </a:schemeClr>
                </a:solidFill>
              </a:rPr>
              <a:t>לפרטים ותחילת התהליך – </a:t>
            </a:r>
          </a:p>
          <a:p>
            <a:pPr marL="50800" indent="0" algn="r"/>
            <a:r>
              <a:rPr lang="he-IL" dirty="0">
                <a:solidFill>
                  <a:schemeClr val="accent1">
                    <a:lumMod val="75000"/>
                  </a:schemeClr>
                </a:solidFill>
              </a:rPr>
              <a:t>נרשמים בלינק: </a:t>
            </a:r>
            <a:r>
              <a:rPr lang="en-US" b="0" i="0" u="none" strike="noStrike" dirty="0">
                <a:solidFill>
                  <a:srgbClr val="00CCFF"/>
                </a:solidFill>
                <a:effectLst/>
                <a:latin typeface="Assistant" pitchFamily="2" charset="-79"/>
                <a:cs typeface="Assistant" pitchFamily="2" charset="-79"/>
                <a:hlinkClick r:id="rId3"/>
              </a:rPr>
              <a:t>https://forms.gle/A2Tg1aRZP81Nz16M7</a:t>
            </a:r>
            <a:endParaRPr lang="he-IL" b="0" i="0" u="none" strike="noStrike" dirty="0">
              <a:solidFill>
                <a:srgbClr val="00CCFF"/>
              </a:solidFill>
              <a:effectLst/>
              <a:latin typeface="Assistant" pitchFamily="2" charset="-79"/>
              <a:cs typeface="Assistant" pitchFamily="2" charset="-79"/>
            </a:endParaRPr>
          </a:p>
          <a:p>
            <a:pPr marL="50800" indent="0" algn="r"/>
            <a:r>
              <a:rPr lang="he-IL" dirty="0">
                <a:solidFill>
                  <a:srgbClr val="00CCFF"/>
                </a:solidFill>
                <a:latin typeface="Assistant" pitchFamily="2" charset="-79"/>
                <a:cs typeface="Assistant" pitchFamily="2" charset="-79"/>
              </a:rPr>
              <a:t>או </a:t>
            </a:r>
            <a:r>
              <a:rPr lang="he-IL" dirty="0">
                <a:solidFill>
                  <a:schemeClr val="accent1">
                    <a:lumMod val="75000"/>
                  </a:schemeClr>
                </a:solidFill>
              </a:rPr>
              <a:t> יוצרים קשר עם רכזת אימפקט: </a:t>
            </a:r>
            <a:r>
              <a:rPr lang="en-US" dirty="0">
                <a:solidFill>
                  <a:schemeClr val="accent1">
                    <a:lumMod val="75000"/>
                  </a:schemeClr>
                </a:solidFill>
                <a:hlinkClick r:id="rId4"/>
              </a:rPr>
              <a:t>koladorot@gmail.com</a:t>
            </a:r>
            <a:r>
              <a:rPr lang="en-US" dirty="0">
                <a:solidFill>
                  <a:schemeClr val="accent1">
                    <a:lumMod val="75000"/>
                  </a:schemeClr>
                </a:solidFill>
              </a:rPr>
              <a:t> </a:t>
            </a:r>
            <a:endParaRPr lang="he-IL" dirty="0">
              <a:solidFill>
                <a:schemeClr val="accent1">
                  <a:lumMod val="75000"/>
                </a:schemeClr>
              </a:solidFill>
            </a:endParaRPr>
          </a:p>
          <a:p>
            <a:pPr marL="50800" indent="0" algn="r"/>
            <a:r>
              <a:rPr lang="he-IL" dirty="0">
                <a:solidFill>
                  <a:schemeClr val="accent1">
                    <a:lumMod val="75000"/>
                  </a:schemeClr>
                </a:solidFill>
              </a:rPr>
              <a:t>2. עוברים שיחה ראשונית ומוודאים שכל הפרטים הובנו ושפרטי </a:t>
            </a:r>
            <a:r>
              <a:rPr lang="he-IL" dirty="0" err="1">
                <a:solidFill>
                  <a:schemeClr val="accent1">
                    <a:lumMod val="75000"/>
                  </a:schemeClr>
                </a:solidFill>
              </a:rPr>
              <a:t>המלגאי.ת</a:t>
            </a:r>
            <a:r>
              <a:rPr lang="he-IL" dirty="0">
                <a:solidFill>
                  <a:schemeClr val="accent1">
                    <a:lumMod val="75000"/>
                  </a:schemeClr>
                </a:solidFill>
              </a:rPr>
              <a:t> נקלטו לתחילת שיבוץ.</a:t>
            </a:r>
          </a:p>
          <a:p>
            <a:pPr marL="50800" indent="0" algn="r"/>
            <a:r>
              <a:rPr lang="he-IL" dirty="0">
                <a:solidFill>
                  <a:schemeClr val="accent1">
                    <a:lumMod val="75000"/>
                  </a:schemeClr>
                </a:solidFill>
              </a:rPr>
              <a:t>3. </a:t>
            </a:r>
            <a:r>
              <a:rPr lang="he-IL" b="1" dirty="0">
                <a:solidFill>
                  <a:schemeClr val="accent1">
                    <a:lumMod val="75000"/>
                  </a:schemeClr>
                </a:solidFill>
              </a:rPr>
              <a:t>נרשמים</a:t>
            </a:r>
            <a:r>
              <a:rPr lang="he-IL" dirty="0">
                <a:solidFill>
                  <a:schemeClr val="accent1">
                    <a:lumMod val="75000"/>
                  </a:schemeClr>
                </a:solidFill>
              </a:rPr>
              <a:t> לאחת מההדרכות המרוכזות שלנו לצורך הכנה לתחילת התנדבות.</a:t>
            </a:r>
          </a:p>
          <a:p>
            <a:pPr marL="50800" indent="0" algn="r"/>
            <a:r>
              <a:rPr lang="he-IL" dirty="0">
                <a:solidFill>
                  <a:schemeClr val="accent1">
                    <a:lumMod val="75000"/>
                  </a:schemeClr>
                </a:solidFill>
              </a:rPr>
              <a:t>4. מקבלים </a:t>
            </a:r>
            <a:r>
              <a:rPr lang="he-IL" b="1" dirty="0">
                <a:solidFill>
                  <a:schemeClr val="accent1">
                    <a:lumMod val="75000"/>
                  </a:schemeClr>
                </a:solidFill>
              </a:rPr>
              <a:t>מייל שיבוץ </a:t>
            </a:r>
            <a:r>
              <a:rPr lang="he-IL" dirty="0">
                <a:solidFill>
                  <a:schemeClr val="accent1">
                    <a:lumMod val="75000"/>
                  </a:schemeClr>
                </a:solidFill>
              </a:rPr>
              <a:t>עם כל פרטי ההתנדבות, קוראים, מוודאים הבנה ויוצרים קשר עם </a:t>
            </a:r>
            <a:r>
              <a:rPr lang="he-IL" dirty="0" err="1">
                <a:solidFill>
                  <a:schemeClr val="accent1">
                    <a:lumMod val="75000"/>
                  </a:schemeClr>
                </a:solidFill>
              </a:rPr>
              <a:t>הזקן.ה</a:t>
            </a:r>
            <a:r>
              <a:rPr lang="he-IL" dirty="0">
                <a:solidFill>
                  <a:schemeClr val="accent1">
                    <a:lumMod val="75000"/>
                  </a:schemeClr>
                </a:solidFill>
              </a:rPr>
              <a:t> אותם תלוו השנה. בהצלחה!</a:t>
            </a:r>
          </a:p>
          <a:p>
            <a:pPr marL="50800" indent="0" algn="r"/>
            <a:r>
              <a:rPr lang="he-IL" dirty="0">
                <a:solidFill>
                  <a:schemeClr val="accent1">
                    <a:lumMod val="75000"/>
                  </a:schemeClr>
                </a:solidFill>
              </a:rPr>
              <a:t>5. מצטרפים לקבוצת </a:t>
            </a:r>
            <a:r>
              <a:rPr lang="he-IL" dirty="0" err="1">
                <a:solidFill>
                  <a:schemeClr val="accent1">
                    <a:lumMod val="75000"/>
                  </a:schemeClr>
                </a:solidFill>
              </a:rPr>
              <a:t>הווטסאפ</a:t>
            </a:r>
            <a:r>
              <a:rPr lang="he-IL" dirty="0">
                <a:solidFill>
                  <a:schemeClr val="accent1">
                    <a:lumMod val="75000"/>
                  </a:schemeClr>
                </a:solidFill>
              </a:rPr>
              <a:t> הרלוונטית, ומדווחים בסוף כל חודש על פעילות בלינק שיצורף.</a:t>
            </a:r>
          </a:p>
          <a:p>
            <a:pPr marL="50800" indent="0" algn="r"/>
            <a:endParaRPr lang="he-IL" dirty="0">
              <a:solidFill>
                <a:schemeClr val="accent1">
                  <a:lumMod val="75000"/>
                </a:schemeClr>
              </a:solidFill>
            </a:endParaRPr>
          </a:p>
        </p:txBody>
      </p:sp>
      <p:pic>
        <p:nvPicPr>
          <p:cNvPr id="3" name="Google Shape;109;p1">
            <a:extLst>
              <a:ext uri="{FF2B5EF4-FFF2-40B4-BE49-F238E27FC236}">
                <a16:creationId xmlns:a16="http://schemas.microsoft.com/office/drawing/2014/main" id="{E002C647-70A9-765C-8EC1-932552D0DBDB}"/>
              </a:ext>
            </a:extLst>
          </p:cNvPr>
          <p:cNvPicPr preferRelativeResize="0"/>
          <p:nvPr/>
        </p:nvPicPr>
        <p:blipFill rotWithShape="1">
          <a:blip r:embed="rId5">
            <a:alphaModFix/>
          </a:blip>
          <a:srcRect/>
          <a:stretch/>
        </p:blipFill>
        <p:spPr>
          <a:xfrm>
            <a:off x="10791121" y="164011"/>
            <a:ext cx="1212912" cy="1473276"/>
          </a:xfrm>
          <a:prstGeom prst="rect">
            <a:avLst/>
          </a:prstGeom>
          <a:noFill/>
          <a:ln>
            <a:noFill/>
          </a:ln>
        </p:spPr>
      </p:pic>
      <p:pic>
        <p:nvPicPr>
          <p:cNvPr id="4" name="תמונה 3" descr="תמונה שמכילה טקסט, פוסטר, עיצוב גרפי, גרפיקה&#10;&#10;התיאור נוצר באופן אוטומטי">
            <a:extLst>
              <a:ext uri="{FF2B5EF4-FFF2-40B4-BE49-F238E27FC236}">
                <a16:creationId xmlns:a16="http://schemas.microsoft.com/office/drawing/2014/main" id="{6E7D4448-CB84-B60F-F18B-CAAF69F3D0E6}"/>
              </a:ext>
            </a:extLst>
          </p:cNvPr>
          <p:cNvPicPr>
            <a:picLocks noChangeAspect="1"/>
          </p:cNvPicPr>
          <p:nvPr/>
        </p:nvPicPr>
        <p:blipFill>
          <a:blip r:embed="rId6"/>
          <a:stretch>
            <a:fillRect/>
          </a:stretch>
        </p:blipFill>
        <p:spPr>
          <a:xfrm>
            <a:off x="9113837" y="164011"/>
            <a:ext cx="1534662" cy="1473276"/>
          </a:xfrm>
          <a:prstGeom prst="rect">
            <a:avLst/>
          </a:prstGeom>
        </p:spPr>
      </p:pic>
      <p:pic>
        <p:nvPicPr>
          <p:cNvPr id="6" name="Picture 2">
            <a:extLst>
              <a:ext uri="{FF2B5EF4-FFF2-40B4-BE49-F238E27FC236}">
                <a16:creationId xmlns:a16="http://schemas.microsoft.com/office/drawing/2014/main" id="{E9F58CAA-029B-7D91-9FF4-4C54A094BC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80" y="340647"/>
            <a:ext cx="2397027" cy="112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196882"/>
      </p:ext>
    </p:extLst>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5" name="Google Shape;90;g10256fba25d_0_19">
            <a:extLst>
              <a:ext uri="{FF2B5EF4-FFF2-40B4-BE49-F238E27FC236}">
                <a16:creationId xmlns:a16="http://schemas.microsoft.com/office/drawing/2014/main" id="{C4F7EE4B-D20A-4DDC-A3DD-BAE055498F99}"/>
              </a:ext>
            </a:extLst>
          </p:cNvPr>
          <p:cNvSpPr/>
          <p:nvPr/>
        </p:nvSpPr>
        <p:spPr>
          <a:xfrm>
            <a:off x="8881831" y="2581285"/>
            <a:ext cx="2563010" cy="2411657"/>
          </a:xfrm>
          <a:prstGeom prst="ellipse">
            <a:avLst/>
          </a:prstGeom>
          <a:solidFill>
            <a:srgbClr val="FFFFFF">
              <a:alpha val="43820"/>
            </a:srgbClr>
          </a:solidFill>
          <a:ln>
            <a:noFill/>
          </a:ln>
        </p:spPr>
        <p:txBody>
          <a:bodyPr spcFirstLastPara="1" wrap="square" lIns="91425" tIns="91425" rIns="91425" bIns="91425" anchor="ctr" anchorCtr="0">
            <a:noAutofit/>
          </a:bodyPr>
          <a:lstStyle/>
          <a:p>
            <a:endParaRPr>
              <a:solidFill>
                <a:srgbClr val="00B0F0"/>
              </a:solidFill>
            </a:endParaRPr>
          </a:p>
        </p:txBody>
      </p:sp>
      <p:sp>
        <p:nvSpPr>
          <p:cNvPr id="90" name="Google Shape;90;g10256fba25d_0_19"/>
          <p:cNvSpPr/>
          <p:nvPr/>
        </p:nvSpPr>
        <p:spPr>
          <a:xfrm>
            <a:off x="6042185" y="3287132"/>
            <a:ext cx="2563010" cy="2411657"/>
          </a:xfrm>
          <a:prstGeom prst="ellipse">
            <a:avLst/>
          </a:prstGeom>
          <a:solidFill>
            <a:srgbClr val="FFFFFF">
              <a:alpha val="43820"/>
            </a:srgbClr>
          </a:solidFill>
          <a:ln>
            <a:noFill/>
          </a:ln>
        </p:spPr>
        <p:txBody>
          <a:bodyPr spcFirstLastPara="1" wrap="square" lIns="91425" tIns="91425" rIns="91425" bIns="91425" anchor="ctr" anchorCtr="0">
            <a:noAutofit/>
          </a:bodyPr>
          <a:lstStyle/>
          <a:p>
            <a:endParaRPr>
              <a:solidFill>
                <a:srgbClr val="00B0F0"/>
              </a:solidFill>
            </a:endParaRPr>
          </a:p>
        </p:txBody>
      </p:sp>
      <p:sp>
        <p:nvSpPr>
          <p:cNvPr id="42" name="Google Shape;90;g10256fba25d_0_19">
            <a:extLst>
              <a:ext uri="{FF2B5EF4-FFF2-40B4-BE49-F238E27FC236}">
                <a16:creationId xmlns:a16="http://schemas.microsoft.com/office/drawing/2014/main" id="{81E8FD1A-18D8-41DF-933C-31FAC402CCF9}"/>
              </a:ext>
            </a:extLst>
          </p:cNvPr>
          <p:cNvSpPr/>
          <p:nvPr/>
        </p:nvSpPr>
        <p:spPr>
          <a:xfrm>
            <a:off x="1004594" y="2701201"/>
            <a:ext cx="2563010" cy="2411657"/>
          </a:xfrm>
          <a:prstGeom prst="ellipse">
            <a:avLst/>
          </a:prstGeom>
          <a:solidFill>
            <a:srgbClr val="FFFFFF">
              <a:alpha val="43820"/>
            </a:srgbClr>
          </a:solidFill>
          <a:ln>
            <a:noFill/>
          </a:ln>
        </p:spPr>
        <p:txBody>
          <a:bodyPr spcFirstLastPara="1" wrap="square" lIns="91425" tIns="91425" rIns="91425" bIns="91425" anchor="ctr" anchorCtr="0">
            <a:noAutofit/>
          </a:bodyPr>
          <a:lstStyle/>
          <a:p>
            <a:endParaRPr>
              <a:solidFill>
                <a:srgbClr val="00B0F0"/>
              </a:solidFill>
            </a:endParaRPr>
          </a:p>
        </p:txBody>
      </p:sp>
      <p:sp>
        <p:nvSpPr>
          <p:cNvPr id="41" name="Google Shape;90;g10256fba25d_0_19">
            <a:extLst>
              <a:ext uri="{FF2B5EF4-FFF2-40B4-BE49-F238E27FC236}">
                <a16:creationId xmlns:a16="http://schemas.microsoft.com/office/drawing/2014/main" id="{2086F070-8029-4272-A798-CE0DA15120A3}"/>
              </a:ext>
            </a:extLst>
          </p:cNvPr>
          <p:cNvSpPr/>
          <p:nvPr/>
        </p:nvSpPr>
        <p:spPr>
          <a:xfrm>
            <a:off x="3413708" y="3374672"/>
            <a:ext cx="2563010" cy="2411657"/>
          </a:xfrm>
          <a:prstGeom prst="ellipse">
            <a:avLst/>
          </a:prstGeom>
          <a:solidFill>
            <a:srgbClr val="FFFFFF">
              <a:alpha val="43820"/>
            </a:srgbClr>
          </a:solidFill>
          <a:ln>
            <a:noFill/>
          </a:ln>
        </p:spPr>
        <p:txBody>
          <a:bodyPr spcFirstLastPara="1" wrap="square" lIns="91425" tIns="91425" rIns="91425" bIns="91425" anchor="ctr" anchorCtr="0">
            <a:noAutofit/>
          </a:bodyPr>
          <a:lstStyle/>
          <a:p>
            <a:endParaRPr>
              <a:solidFill>
                <a:srgbClr val="00B0F0"/>
              </a:solidFill>
            </a:endParaRPr>
          </a:p>
        </p:txBody>
      </p:sp>
      <p:sp>
        <p:nvSpPr>
          <p:cNvPr id="43" name="Google Shape;90;g10256fba25d_0_19">
            <a:extLst>
              <a:ext uri="{FF2B5EF4-FFF2-40B4-BE49-F238E27FC236}">
                <a16:creationId xmlns:a16="http://schemas.microsoft.com/office/drawing/2014/main" id="{D23123A8-21EF-4749-B8AB-24B1D8E8746E}"/>
              </a:ext>
            </a:extLst>
          </p:cNvPr>
          <p:cNvSpPr/>
          <p:nvPr/>
        </p:nvSpPr>
        <p:spPr>
          <a:xfrm>
            <a:off x="2310181" y="431145"/>
            <a:ext cx="2563010" cy="2411657"/>
          </a:xfrm>
          <a:prstGeom prst="ellipse">
            <a:avLst/>
          </a:prstGeom>
          <a:solidFill>
            <a:srgbClr val="FFFFFF">
              <a:alpha val="43820"/>
            </a:srgbClr>
          </a:solidFill>
          <a:ln>
            <a:noFill/>
          </a:ln>
        </p:spPr>
        <p:txBody>
          <a:bodyPr spcFirstLastPara="1" wrap="square" lIns="91425" tIns="91425" rIns="91425" bIns="91425" anchor="ctr" anchorCtr="0">
            <a:noAutofit/>
          </a:bodyPr>
          <a:lstStyle/>
          <a:p>
            <a:endParaRPr>
              <a:solidFill>
                <a:srgbClr val="00B0F0"/>
              </a:solidFill>
            </a:endParaRPr>
          </a:p>
        </p:txBody>
      </p:sp>
      <p:sp>
        <p:nvSpPr>
          <p:cNvPr id="44" name="Google Shape;90;g10256fba25d_0_19">
            <a:extLst>
              <a:ext uri="{FF2B5EF4-FFF2-40B4-BE49-F238E27FC236}">
                <a16:creationId xmlns:a16="http://schemas.microsoft.com/office/drawing/2014/main" id="{3AC7ABD0-F112-45E2-AC06-C466241C3D25}"/>
              </a:ext>
            </a:extLst>
          </p:cNvPr>
          <p:cNvSpPr/>
          <p:nvPr/>
        </p:nvSpPr>
        <p:spPr>
          <a:xfrm>
            <a:off x="4976987" y="429666"/>
            <a:ext cx="2563010" cy="2411657"/>
          </a:xfrm>
          <a:prstGeom prst="ellipse">
            <a:avLst/>
          </a:prstGeom>
          <a:solidFill>
            <a:srgbClr val="FFFFFF">
              <a:alpha val="43820"/>
            </a:srgbClr>
          </a:solidFill>
          <a:ln>
            <a:noFill/>
          </a:ln>
        </p:spPr>
        <p:txBody>
          <a:bodyPr spcFirstLastPara="1" wrap="square" lIns="91425" tIns="91425" rIns="91425" bIns="91425" anchor="ctr" anchorCtr="0">
            <a:noAutofit/>
          </a:bodyPr>
          <a:lstStyle/>
          <a:p>
            <a:endParaRPr>
              <a:solidFill>
                <a:srgbClr val="00B0F0"/>
              </a:solidFill>
            </a:endParaRPr>
          </a:p>
        </p:txBody>
      </p:sp>
      <p:sp>
        <p:nvSpPr>
          <p:cNvPr id="45" name="Google Shape;90;g10256fba25d_0_19">
            <a:extLst>
              <a:ext uri="{FF2B5EF4-FFF2-40B4-BE49-F238E27FC236}">
                <a16:creationId xmlns:a16="http://schemas.microsoft.com/office/drawing/2014/main" id="{95057DA5-7676-4D4A-A771-F1D8B71C66BA}"/>
              </a:ext>
            </a:extLst>
          </p:cNvPr>
          <p:cNvSpPr/>
          <p:nvPr/>
        </p:nvSpPr>
        <p:spPr>
          <a:xfrm>
            <a:off x="7574422" y="448454"/>
            <a:ext cx="2563010" cy="2411657"/>
          </a:xfrm>
          <a:prstGeom prst="ellipse">
            <a:avLst/>
          </a:prstGeom>
          <a:solidFill>
            <a:srgbClr val="FFFFFF">
              <a:alpha val="43820"/>
            </a:srgbClr>
          </a:solidFill>
          <a:ln>
            <a:noFill/>
          </a:ln>
        </p:spPr>
        <p:txBody>
          <a:bodyPr spcFirstLastPara="1" wrap="square" lIns="91425" tIns="91425" rIns="91425" bIns="91425" anchor="ctr" anchorCtr="0">
            <a:noAutofit/>
          </a:bodyPr>
          <a:lstStyle/>
          <a:p>
            <a:endParaRPr>
              <a:solidFill>
                <a:srgbClr val="00B0F0"/>
              </a:solidFill>
            </a:endParaRPr>
          </a:p>
        </p:txBody>
      </p:sp>
      <p:pic>
        <p:nvPicPr>
          <p:cNvPr id="28" name="Google Shape;491;p27">
            <a:extLst>
              <a:ext uri="{FF2B5EF4-FFF2-40B4-BE49-F238E27FC236}">
                <a16:creationId xmlns:a16="http://schemas.microsoft.com/office/drawing/2014/main" id="{C0798F74-1373-4052-88AA-55A35B3866CF}"/>
              </a:ext>
            </a:extLst>
          </p:cNvPr>
          <p:cNvPicPr preferRelativeResize="0"/>
          <p:nvPr/>
        </p:nvPicPr>
        <p:blipFill rotWithShape="1">
          <a:blip r:embed="rId3">
            <a:alphaModFix/>
          </a:blip>
          <a:srcRect/>
          <a:stretch/>
        </p:blipFill>
        <p:spPr>
          <a:xfrm>
            <a:off x="8199109" y="1435843"/>
            <a:ext cx="803533" cy="765980"/>
          </a:xfrm>
          <a:prstGeom prst="rect">
            <a:avLst/>
          </a:prstGeom>
          <a:noFill/>
          <a:ln>
            <a:noFill/>
          </a:ln>
        </p:spPr>
      </p:pic>
      <p:sp>
        <p:nvSpPr>
          <p:cNvPr id="98" name="Google Shape;98;g10256fba25d_0_19"/>
          <p:cNvSpPr txBox="1"/>
          <p:nvPr/>
        </p:nvSpPr>
        <p:spPr>
          <a:xfrm>
            <a:off x="1253997" y="4354656"/>
            <a:ext cx="1896875" cy="1061799"/>
          </a:xfrm>
          <a:prstGeom prst="rect">
            <a:avLst/>
          </a:prstGeom>
          <a:noFill/>
          <a:ln>
            <a:noFill/>
          </a:ln>
        </p:spPr>
        <p:txBody>
          <a:bodyPr spcFirstLastPara="1" wrap="square" lIns="91425" tIns="91425" rIns="91425" bIns="91425" anchor="t" anchorCtr="0">
            <a:spAutoFit/>
          </a:bodyPr>
          <a:lstStyle/>
          <a:p>
            <a:pPr algn="ctr"/>
            <a:r>
              <a:rPr lang="iw-IL" sz="4200" b="1" dirty="0">
                <a:solidFill>
                  <a:srgbClr val="00B0F0"/>
                </a:solidFill>
                <a:latin typeface="Rubik" panose="020B0604020202020204" charset="-79"/>
                <a:ea typeface="DotumChe" panose="020B0503020000020004" pitchFamily="49" charset="-127"/>
                <a:cs typeface="Rubik" panose="020B0604020202020204" charset="-79"/>
                <a:sym typeface="Calibri"/>
              </a:rPr>
              <a:t>200K</a:t>
            </a:r>
            <a:r>
              <a:rPr lang="iw-IL" sz="1500" dirty="0">
                <a:solidFill>
                  <a:srgbClr val="00B0F0"/>
                </a:solidFill>
                <a:latin typeface="Calibri"/>
                <a:ea typeface="Calibri"/>
                <a:cs typeface="Calibri"/>
                <a:sym typeface="Calibri"/>
              </a:rPr>
              <a:t> </a:t>
            </a:r>
            <a:endParaRPr sz="1500" dirty="0">
              <a:solidFill>
                <a:srgbClr val="00B0F0"/>
              </a:solidFill>
              <a:latin typeface="Calibri"/>
              <a:ea typeface="Calibri"/>
              <a:cs typeface="Calibri"/>
              <a:sym typeface="Calibri"/>
            </a:endParaRPr>
          </a:p>
          <a:p>
            <a:pPr algn="ctr"/>
            <a:r>
              <a:rPr lang="iw-IL" sz="1500" dirty="0">
                <a:solidFill>
                  <a:srgbClr val="00B0F0"/>
                </a:solidFill>
                <a:latin typeface="Calibri"/>
                <a:ea typeface="Calibri"/>
                <a:cs typeface="Calibri"/>
                <a:sym typeface="Calibri"/>
              </a:rPr>
              <a:t>שעות התנדבות</a:t>
            </a:r>
            <a:r>
              <a:rPr lang="he-IL" sz="1500" dirty="0">
                <a:solidFill>
                  <a:srgbClr val="00B0F0"/>
                </a:solidFill>
                <a:latin typeface="Calibri"/>
                <a:ea typeface="Calibri"/>
                <a:cs typeface="Calibri"/>
                <a:sym typeface="Calibri"/>
              </a:rPr>
              <a:t> עד היום</a:t>
            </a:r>
            <a:endParaRPr sz="1500" dirty="0">
              <a:solidFill>
                <a:srgbClr val="00B0F0"/>
              </a:solidFill>
              <a:latin typeface="Calibri"/>
              <a:ea typeface="Calibri"/>
              <a:cs typeface="Calibri"/>
              <a:sym typeface="Calibri"/>
            </a:endParaRPr>
          </a:p>
        </p:txBody>
      </p:sp>
      <p:sp>
        <p:nvSpPr>
          <p:cNvPr id="99" name="Google Shape;99;g10256fba25d_0_19"/>
          <p:cNvSpPr txBox="1"/>
          <p:nvPr/>
        </p:nvSpPr>
        <p:spPr>
          <a:xfrm>
            <a:off x="9051797" y="4163930"/>
            <a:ext cx="1793700" cy="1062000"/>
          </a:xfrm>
          <a:prstGeom prst="rect">
            <a:avLst/>
          </a:prstGeom>
          <a:noFill/>
          <a:ln>
            <a:noFill/>
          </a:ln>
        </p:spPr>
        <p:txBody>
          <a:bodyPr spcFirstLastPara="1" wrap="square" lIns="91425" tIns="91425" rIns="91425" bIns="91425" anchor="t" anchorCtr="0">
            <a:spAutoFit/>
          </a:bodyPr>
          <a:lstStyle/>
          <a:p>
            <a:pPr algn="ctr"/>
            <a:r>
              <a:rPr lang="he-IL" sz="4200" b="1" dirty="0">
                <a:solidFill>
                  <a:srgbClr val="00B0F0"/>
                </a:solidFill>
                <a:latin typeface="Rubik" panose="020B0604020202020204" charset="-79"/>
                <a:ea typeface="Calibri"/>
                <a:cs typeface="Rubik" panose="020B0604020202020204" charset="-79"/>
                <a:sym typeface="Calibri"/>
              </a:rPr>
              <a:t>15</a:t>
            </a:r>
            <a:endParaRPr sz="4200" b="1" dirty="0">
              <a:solidFill>
                <a:srgbClr val="00B0F0"/>
              </a:solidFill>
              <a:latin typeface="Rubik" panose="020B0604020202020204" charset="-79"/>
              <a:ea typeface="Calibri"/>
              <a:cs typeface="Rubik" panose="020B0604020202020204" charset="-79"/>
              <a:sym typeface="Calibri"/>
            </a:endParaRPr>
          </a:p>
          <a:p>
            <a:pPr algn="ctr"/>
            <a:r>
              <a:rPr lang="iw-IL" sz="1500" dirty="0">
                <a:solidFill>
                  <a:srgbClr val="00B0F0"/>
                </a:solidFill>
                <a:latin typeface="Rubik" panose="020B0604020202020204" charset="-79"/>
                <a:ea typeface="Calibri"/>
                <a:cs typeface="Rubik" panose="020B0604020202020204" charset="-79"/>
                <a:sym typeface="Calibri"/>
              </a:rPr>
              <a:t>שנות פעילות</a:t>
            </a:r>
            <a:endParaRPr sz="4200" b="1" dirty="0">
              <a:solidFill>
                <a:srgbClr val="00B0F0"/>
              </a:solidFill>
              <a:latin typeface="Rubik" panose="020B0604020202020204" charset="-79"/>
              <a:ea typeface="Calibri"/>
              <a:cs typeface="Rubik" panose="020B0604020202020204" charset="-79"/>
              <a:sym typeface="Calibri"/>
            </a:endParaRPr>
          </a:p>
        </p:txBody>
      </p:sp>
      <p:sp>
        <p:nvSpPr>
          <p:cNvPr id="102" name="Google Shape;102;g10256fba25d_0_19"/>
          <p:cNvSpPr txBox="1"/>
          <p:nvPr/>
        </p:nvSpPr>
        <p:spPr>
          <a:xfrm>
            <a:off x="5076436" y="2117377"/>
            <a:ext cx="1793700" cy="1123500"/>
          </a:xfrm>
          <a:prstGeom prst="rect">
            <a:avLst/>
          </a:prstGeom>
          <a:noFill/>
          <a:ln>
            <a:noFill/>
          </a:ln>
        </p:spPr>
        <p:txBody>
          <a:bodyPr spcFirstLastPara="1" wrap="square" lIns="91425" tIns="91425" rIns="91425" bIns="91425" anchor="t" anchorCtr="0">
            <a:spAutoFit/>
          </a:bodyPr>
          <a:lstStyle/>
          <a:p>
            <a:pPr algn="ctr"/>
            <a:r>
              <a:rPr lang="iw-IL" sz="4600" b="1" dirty="0">
                <a:solidFill>
                  <a:srgbClr val="00B0F0"/>
                </a:solidFill>
                <a:latin typeface="Rubik" panose="020B0604020202020204" charset="-79"/>
                <a:ea typeface="Calibri"/>
                <a:cs typeface="Rubik" panose="020B0604020202020204" charset="-79"/>
                <a:sym typeface="Calibri"/>
              </a:rPr>
              <a:t>250</a:t>
            </a:r>
            <a:endParaRPr sz="4600" b="1" dirty="0">
              <a:solidFill>
                <a:srgbClr val="00B0F0"/>
              </a:solidFill>
              <a:latin typeface="Rubik" panose="020B0604020202020204" charset="-79"/>
              <a:ea typeface="Calibri"/>
              <a:cs typeface="Rubik" panose="020B0604020202020204" charset="-79"/>
              <a:sym typeface="Calibri"/>
            </a:endParaRPr>
          </a:p>
          <a:p>
            <a:pPr algn="ctr"/>
            <a:r>
              <a:rPr lang="he-IL" sz="1500" dirty="0">
                <a:solidFill>
                  <a:srgbClr val="00B0F0"/>
                </a:solidFill>
                <a:latin typeface="Rubik" panose="020B0604020202020204" charset="-79"/>
                <a:ea typeface="Calibri"/>
                <a:cs typeface="Rubik" panose="020B0604020202020204" charset="-79"/>
                <a:sym typeface="Calibri"/>
              </a:rPr>
              <a:t>מלגאי\</a:t>
            </a:r>
            <a:r>
              <a:rPr lang="he-IL" sz="1500" dirty="0" err="1">
                <a:solidFill>
                  <a:srgbClr val="00B0F0"/>
                </a:solidFill>
                <a:latin typeface="Rubik" panose="020B0604020202020204" charset="-79"/>
                <a:ea typeface="Calibri"/>
                <a:cs typeface="Rubik" panose="020B0604020202020204" charset="-79"/>
                <a:sym typeface="Calibri"/>
              </a:rPr>
              <a:t>ות</a:t>
            </a:r>
            <a:r>
              <a:rPr lang="he-IL" sz="1500" dirty="0">
                <a:solidFill>
                  <a:srgbClr val="00B0F0"/>
                </a:solidFill>
                <a:latin typeface="Rubik" panose="020B0604020202020204" charset="-79"/>
                <a:ea typeface="Calibri"/>
                <a:cs typeface="Rubik" panose="020B0604020202020204" charset="-79"/>
                <a:sym typeface="Calibri"/>
              </a:rPr>
              <a:t> בשנה</a:t>
            </a:r>
            <a:endParaRPr sz="1500" dirty="0">
              <a:solidFill>
                <a:srgbClr val="00B0F0"/>
              </a:solidFill>
              <a:latin typeface="Rubik" panose="020B0604020202020204" charset="-79"/>
              <a:ea typeface="Calibri"/>
              <a:cs typeface="Rubik" panose="020B0604020202020204" charset="-79"/>
              <a:sym typeface="Calibri"/>
            </a:endParaRPr>
          </a:p>
        </p:txBody>
      </p:sp>
      <p:sp>
        <p:nvSpPr>
          <p:cNvPr id="103" name="Google Shape;103;g10256fba25d_0_19"/>
          <p:cNvSpPr txBox="1"/>
          <p:nvPr/>
        </p:nvSpPr>
        <p:spPr>
          <a:xfrm>
            <a:off x="2408523" y="2123472"/>
            <a:ext cx="1962150" cy="1123354"/>
          </a:xfrm>
          <a:prstGeom prst="rect">
            <a:avLst/>
          </a:prstGeom>
          <a:noFill/>
          <a:ln>
            <a:noFill/>
          </a:ln>
        </p:spPr>
        <p:txBody>
          <a:bodyPr spcFirstLastPara="1" wrap="square" lIns="91425" tIns="91425" rIns="91425" bIns="91425" anchor="t" anchorCtr="0">
            <a:spAutoFit/>
          </a:bodyPr>
          <a:lstStyle/>
          <a:p>
            <a:pPr algn="ctr"/>
            <a:r>
              <a:rPr lang="iw-IL" sz="4600" b="1" dirty="0">
                <a:solidFill>
                  <a:srgbClr val="00B0F0"/>
                </a:solidFill>
                <a:latin typeface="Rubik" panose="020B0604020202020204" charset="-79"/>
                <a:ea typeface="Calibri"/>
                <a:cs typeface="Rubik" panose="020B0604020202020204" charset="-79"/>
                <a:sym typeface="Calibri"/>
              </a:rPr>
              <a:t>2,500</a:t>
            </a:r>
            <a:endParaRPr sz="4600" b="1" dirty="0">
              <a:solidFill>
                <a:srgbClr val="00B0F0"/>
              </a:solidFill>
              <a:latin typeface="Rubik" panose="020B0604020202020204" charset="-79"/>
              <a:ea typeface="Calibri"/>
              <a:cs typeface="Rubik" panose="020B0604020202020204" charset="-79"/>
              <a:sym typeface="Calibri"/>
            </a:endParaRPr>
          </a:p>
          <a:p>
            <a:pPr algn="ctr"/>
            <a:r>
              <a:rPr lang="he-IL" sz="1500" dirty="0">
                <a:solidFill>
                  <a:srgbClr val="00B0F0"/>
                </a:solidFill>
                <a:latin typeface="Rubik" panose="020B0604020202020204" charset="-79"/>
                <a:ea typeface="Calibri"/>
                <a:cs typeface="Rubik" panose="020B0604020202020204" charset="-79"/>
                <a:sym typeface="Calibri"/>
              </a:rPr>
              <a:t>מתנדבים\</a:t>
            </a:r>
            <a:r>
              <a:rPr lang="he-IL" sz="1500" dirty="0" err="1">
                <a:solidFill>
                  <a:srgbClr val="00B0F0"/>
                </a:solidFill>
                <a:latin typeface="Rubik" panose="020B0604020202020204" charset="-79"/>
                <a:ea typeface="Calibri"/>
                <a:cs typeface="Rubik" panose="020B0604020202020204" charset="-79"/>
                <a:sym typeface="Calibri"/>
              </a:rPr>
              <a:t>ות</a:t>
            </a:r>
            <a:r>
              <a:rPr lang="he-IL" sz="1500" dirty="0">
                <a:solidFill>
                  <a:srgbClr val="00B0F0"/>
                </a:solidFill>
                <a:latin typeface="Rubik" panose="020B0604020202020204" charset="-79"/>
                <a:ea typeface="Calibri"/>
                <a:cs typeface="Rubik" panose="020B0604020202020204" charset="-79"/>
                <a:sym typeface="Calibri"/>
              </a:rPr>
              <a:t> בשנה</a:t>
            </a:r>
            <a:endParaRPr sz="1500" dirty="0">
              <a:solidFill>
                <a:srgbClr val="00B0F0"/>
              </a:solidFill>
              <a:latin typeface="Rubik" panose="020B0604020202020204" charset="-79"/>
              <a:ea typeface="Calibri"/>
              <a:cs typeface="Rubik" panose="020B0604020202020204" charset="-79"/>
              <a:sym typeface="Calibri"/>
            </a:endParaRPr>
          </a:p>
        </p:txBody>
      </p:sp>
      <p:sp>
        <p:nvSpPr>
          <p:cNvPr id="104" name="Google Shape;104;g10256fba25d_0_19"/>
          <p:cNvSpPr txBox="1"/>
          <p:nvPr/>
        </p:nvSpPr>
        <p:spPr>
          <a:xfrm>
            <a:off x="7499784" y="2075123"/>
            <a:ext cx="2186997" cy="1354187"/>
          </a:xfrm>
          <a:prstGeom prst="rect">
            <a:avLst/>
          </a:prstGeom>
          <a:noFill/>
          <a:ln>
            <a:noFill/>
          </a:ln>
        </p:spPr>
        <p:txBody>
          <a:bodyPr spcFirstLastPara="1" wrap="square" lIns="91425" tIns="91425" rIns="91425" bIns="91425" anchor="t" anchorCtr="0">
            <a:spAutoFit/>
          </a:bodyPr>
          <a:lstStyle/>
          <a:p>
            <a:pPr algn="ctr"/>
            <a:r>
              <a:rPr lang="iw-IL" sz="4600" b="1" dirty="0">
                <a:solidFill>
                  <a:srgbClr val="00B0F0"/>
                </a:solidFill>
                <a:latin typeface="Rubik" panose="020B0604020202020204" charset="-79"/>
                <a:ea typeface="Calibri"/>
                <a:cs typeface="Rubik" panose="020B0604020202020204" charset="-79"/>
                <a:sym typeface="Calibri"/>
              </a:rPr>
              <a:t>3</a:t>
            </a:r>
            <a:endParaRPr sz="4600" b="1" dirty="0">
              <a:solidFill>
                <a:srgbClr val="00B0F0"/>
              </a:solidFill>
              <a:latin typeface="Rubik" panose="020B0604020202020204" charset="-79"/>
              <a:ea typeface="Calibri"/>
              <a:cs typeface="Rubik" panose="020B0604020202020204" charset="-79"/>
              <a:sym typeface="Calibri"/>
            </a:endParaRPr>
          </a:p>
          <a:p>
            <a:pPr algn="ctr"/>
            <a:r>
              <a:rPr lang="iw-IL" sz="1500" dirty="0">
                <a:solidFill>
                  <a:srgbClr val="00B0F0"/>
                </a:solidFill>
                <a:latin typeface="Rubik" panose="020B0604020202020204" charset="-79"/>
                <a:ea typeface="Calibri"/>
                <a:cs typeface="Rubik" panose="020B0604020202020204" charset="-79"/>
                <a:sym typeface="Calibri"/>
              </a:rPr>
              <a:t>רשויות </a:t>
            </a:r>
            <a:endParaRPr lang="he-IL" sz="1500" dirty="0">
              <a:solidFill>
                <a:srgbClr val="00B0F0"/>
              </a:solidFill>
              <a:latin typeface="Rubik" panose="020B0604020202020204" charset="-79"/>
              <a:ea typeface="Calibri"/>
              <a:cs typeface="Rubik" panose="020B0604020202020204" charset="-79"/>
              <a:sym typeface="Calibri"/>
            </a:endParaRPr>
          </a:p>
          <a:p>
            <a:pPr algn="ctr" rtl="1"/>
            <a:r>
              <a:rPr lang="he-IL" sz="1500" dirty="0">
                <a:solidFill>
                  <a:srgbClr val="00B0F0"/>
                </a:solidFill>
                <a:latin typeface="Rubik" panose="020B0604020202020204" charset="-79"/>
                <a:ea typeface="Calibri"/>
                <a:cs typeface="Rubik" panose="020B0604020202020204" charset="-79"/>
                <a:sym typeface="Calibri"/>
              </a:rPr>
              <a:t>(ירושלים, ב"ש, ת"א)</a:t>
            </a:r>
          </a:p>
        </p:txBody>
      </p:sp>
      <p:sp>
        <p:nvSpPr>
          <p:cNvPr id="105" name="Google Shape;105;g10256fba25d_0_19"/>
          <p:cNvSpPr txBox="1"/>
          <p:nvPr/>
        </p:nvSpPr>
        <p:spPr>
          <a:xfrm>
            <a:off x="6323919" y="4175325"/>
            <a:ext cx="1926776" cy="1585019"/>
          </a:xfrm>
          <a:prstGeom prst="rect">
            <a:avLst/>
          </a:prstGeom>
          <a:noFill/>
          <a:ln>
            <a:noFill/>
          </a:ln>
        </p:spPr>
        <p:txBody>
          <a:bodyPr spcFirstLastPara="1" wrap="square" lIns="91425" tIns="91425" rIns="91425" bIns="91425" anchor="t" anchorCtr="0">
            <a:spAutoFit/>
          </a:bodyPr>
          <a:lstStyle/>
          <a:p>
            <a:pPr algn="ctr"/>
            <a:r>
              <a:rPr lang="iw-IL" sz="4600" b="1" dirty="0">
                <a:solidFill>
                  <a:srgbClr val="00B0F0"/>
                </a:solidFill>
                <a:latin typeface="Rubik" panose="020B0604020202020204" charset="-79"/>
                <a:ea typeface="Calibri"/>
                <a:cs typeface="Rubik" panose="020B0604020202020204" charset="-79"/>
                <a:sym typeface="Calibri"/>
              </a:rPr>
              <a:t>30K</a:t>
            </a:r>
            <a:endParaRPr sz="4600" b="1" dirty="0">
              <a:solidFill>
                <a:srgbClr val="00B0F0"/>
              </a:solidFill>
              <a:latin typeface="Rubik" panose="020B0604020202020204" charset="-79"/>
              <a:ea typeface="Calibri"/>
              <a:cs typeface="Rubik" panose="020B0604020202020204" charset="-79"/>
              <a:sym typeface="Calibri"/>
            </a:endParaRPr>
          </a:p>
          <a:p>
            <a:pPr algn="ctr" rtl="1"/>
            <a:r>
              <a:rPr lang="iw-IL" sz="1500" dirty="0">
                <a:solidFill>
                  <a:srgbClr val="00B0F0"/>
                </a:solidFill>
                <a:latin typeface="Rubik" panose="020B0604020202020204" charset="-79"/>
                <a:ea typeface="Calibri"/>
                <a:cs typeface="Rubik" panose="020B0604020202020204" charset="-79"/>
                <a:sym typeface="Calibri"/>
              </a:rPr>
              <a:t>פניות נענו ב</a:t>
            </a:r>
            <a:r>
              <a:rPr lang="en-US" sz="1500" dirty="0">
                <a:solidFill>
                  <a:srgbClr val="00B0F0"/>
                </a:solidFill>
                <a:latin typeface="Rubik" panose="020B0604020202020204" charset="-79"/>
                <a:ea typeface="Calibri"/>
                <a:cs typeface="Rubik" panose="020B0604020202020204" charset="-79"/>
                <a:sym typeface="Calibri"/>
              </a:rPr>
              <a:t>6</a:t>
            </a:r>
            <a:r>
              <a:rPr lang="iw-IL" sz="1500" dirty="0">
                <a:solidFill>
                  <a:srgbClr val="00B0F0"/>
                </a:solidFill>
                <a:latin typeface="Rubik" panose="020B0604020202020204" charset="-79"/>
                <a:ea typeface="Calibri"/>
                <a:cs typeface="Rubik" panose="020B0604020202020204" charset="-79"/>
                <a:sym typeface="Calibri"/>
              </a:rPr>
              <a:t> </a:t>
            </a:r>
            <a:endParaRPr sz="1500" dirty="0">
              <a:solidFill>
                <a:srgbClr val="00B0F0"/>
              </a:solidFill>
              <a:latin typeface="Rubik" panose="020B0604020202020204" charset="-79"/>
              <a:ea typeface="Calibri"/>
              <a:cs typeface="Rubik" panose="020B0604020202020204" charset="-79"/>
              <a:sym typeface="Calibri"/>
            </a:endParaRPr>
          </a:p>
          <a:p>
            <a:pPr algn="ctr" rtl="1"/>
            <a:r>
              <a:rPr lang="iw-IL" sz="1500" dirty="0">
                <a:solidFill>
                  <a:srgbClr val="00B0F0"/>
                </a:solidFill>
                <a:latin typeface="Rubik" panose="020B0604020202020204" charset="-79"/>
                <a:ea typeface="Calibri"/>
                <a:cs typeface="Rubik" panose="020B0604020202020204" charset="-79"/>
                <a:sym typeface="Calibri"/>
              </a:rPr>
              <a:t>השנים האחרונות</a:t>
            </a:r>
            <a:endParaRPr sz="1500" dirty="0">
              <a:solidFill>
                <a:srgbClr val="00B0F0"/>
              </a:solidFill>
              <a:latin typeface="Rubik" panose="020B0604020202020204" charset="-79"/>
              <a:ea typeface="Calibri"/>
              <a:cs typeface="Rubik" panose="020B0604020202020204" charset="-79"/>
              <a:sym typeface="Calibri"/>
            </a:endParaRPr>
          </a:p>
          <a:p>
            <a:pPr algn="ctr"/>
            <a:endParaRPr sz="1500" dirty="0">
              <a:solidFill>
                <a:srgbClr val="00B0F0"/>
              </a:solidFill>
              <a:latin typeface="Rubik" panose="020B0604020202020204" charset="-79"/>
              <a:ea typeface="Calibri"/>
              <a:cs typeface="Rubik" panose="020B0604020202020204" charset="-79"/>
              <a:sym typeface="Calibri"/>
            </a:endParaRPr>
          </a:p>
        </p:txBody>
      </p:sp>
      <p:pic>
        <p:nvPicPr>
          <p:cNvPr id="25" name="Google Shape;452;p25">
            <a:hlinkClick r:id="" action="ppaction://noaction"/>
            <a:extLst>
              <a:ext uri="{FF2B5EF4-FFF2-40B4-BE49-F238E27FC236}">
                <a16:creationId xmlns:a16="http://schemas.microsoft.com/office/drawing/2014/main" id="{B4921086-9453-4EFC-9B10-A8E87061255F}"/>
              </a:ext>
            </a:extLst>
          </p:cNvPr>
          <p:cNvPicPr preferRelativeResize="0"/>
          <p:nvPr/>
        </p:nvPicPr>
        <p:blipFill rotWithShape="1">
          <a:blip r:embed="rId4">
            <a:alphaModFix/>
          </a:blip>
          <a:srcRect/>
          <a:stretch/>
        </p:blipFill>
        <p:spPr>
          <a:xfrm>
            <a:off x="6881438" y="3505292"/>
            <a:ext cx="811738" cy="832613"/>
          </a:xfrm>
          <a:prstGeom prst="rect">
            <a:avLst/>
          </a:prstGeom>
          <a:noFill/>
          <a:ln>
            <a:noFill/>
          </a:ln>
        </p:spPr>
      </p:pic>
      <p:pic>
        <p:nvPicPr>
          <p:cNvPr id="27" name="Google Shape;493;p27">
            <a:extLst>
              <a:ext uri="{FF2B5EF4-FFF2-40B4-BE49-F238E27FC236}">
                <a16:creationId xmlns:a16="http://schemas.microsoft.com/office/drawing/2014/main" id="{6530287B-F407-489F-A755-BC3C52F12E04}"/>
              </a:ext>
            </a:extLst>
          </p:cNvPr>
          <p:cNvPicPr preferRelativeResize="0"/>
          <p:nvPr/>
        </p:nvPicPr>
        <p:blipFill rotWithShape="1">
          <a:blip r:embed="rId5">
            <a:alphaModFix/>
          </a:blip>
          <a:srcRect/>
          <a:stretch/>
        </p:blipFill>
        <p:spPr>
          <a:xfrm>
            <a:off x="1783393" y="3636104"/>
            <a:ext cx="660496" cy="656913"/>
          </a:xfrm>
          <a:prstGeom prst="rect">
            <a:avLst/>
          </a:prstGeom>
          <a:noFill/>
          <a:ln>
            <a:noFill/>
          </a:ln>
        </p:spPr>
      </p:pic>
      <p:pic>
        <p:nvPicPr>
          <p:cNvPr id="29" name="Google Shape;497;p27">
            <a:extLst>
              <a:ext uri="{FF2B5EF4-FFF2-40B4-BE49-F238E27FC236}">
                <a16:creationId xmlns:a16="http://schemas.microsoft.com/office/drawing/2014/main" id="{DDA2F632-7810-446C-A4D9-05C8261AE51A}"/>
              </a:ext>
            </a:extLst>
          </p:cNvPr>
          <p:cNvPicPr preferRelativeResize="0"/>
          <p:nvPr/>
        </p:nvPicPr>
        <p:blipFill rotWithShape="1">
          <a:blip r:embed="rId6">
            <a:alphaModFix/>
          </a:blip>
          <a:srcRect/>
          <a:stretch/>
        </p:blipFill>
        <p:spPr>
          <a:xfrm>
            <a:off x="9660895" y="3775993"/>
            <a:ext cx="540478" cy="555299"/>
          </a:xfrm>
          <a:prstGeom prst="rect">
            <a:avLst/>
          </a:prstGeom>
          <a:noFill/>
          <a:ln>
            <a:noFill/>
          </a:ln>
        </p:spPr>
      </p:pic>
      <p:sp>
        <p:nvSpPr>
          <p:cNvPr id="38" name="Google Shape;100;g10256fba25d_0_19">
            <a:extLst>
              <a:ext uri="{FF2B5EF4-FFF2-40B4-BE49-F238E27FC236}">
                <a16:creationId xmlns:a16="http://schemas.microsoft.com/office/drawing/2014/main" id="{6C9CF531-FC70-4FD1-83C8-8A404615BD08}"/>
              </a:ext>
            </a:extLst>
          </p:cNvPr>
          <p:cNvSpPr txBox="1"/>
          <p:nvPr/>
        </p:nvSpPr>
        <p:spPr>
          <a:xfrm>
            <a:off x="3597474" y="4175325"/>
            <a:ext cx="2131600" cy="1523464"/>
          </a:xfrm>
          <a:prstGeom prst="rect">
            <a:avLst/>
          </a:prstGeom>
          <a:noFill/>
          <a:ln>
            <a:noFill/>
          </a:ln>
        </p:spPr>
        <p:txBody>
          <a:bodyPr spcFirstLastPara="1" wrap="square" lIns="91425" tIns="91425" rIns="91425" bIns="91425" anchor="t" anchorCtr="0">
            <a:spAutoFit/>
          </a:bodyPr>
          <a:lstStyle/>
          <a:p>
            <a:pPr algn="ctr"/>
            <a:r>
              <a:rPr lang="iw-IL" sz="4200" b="1" dirty="0">
                <a:solidFill>
                  <a:srgbClr val="00B0F0"/>
                </a:solidFill>
                <a:latin typeface="Rubik" panose="020B0604020202020204" charset="-79"/>
                <a:ea typeface="Calibri"/>
                <a:cs typeface="Rubik" panose="020B0604020202020204" charset="-79"/>
                <a:sym typeface="Calibri"/>
              </a:rPr>
              <a:t>2,000</a:t>
            </a:r>
            <a:r>
              <a:rPr lang="iw-IL" sz="1500" dirty="0">
                <a:solidFill>
                  <a:srgbClr val="00B0F0"/>
                </a:solidFill>
                <a:latin typeface="Rubik" panose="020B0604020202020204" charset="-79"/>
                <a:ea typeface="Calibri"/>
                <a:cs typeface="Rubik" panose="020B0604020202020204" charset="-79"/>
                <a:sym typeface="Calibri"/>
              </a:rPr>
              <a:t> </a:t>
            </a:r>
            <a:endParaRPr sz="1500" dirty="0">
              <a:solidFill>
                <a:srgbClr val="00B0F0"/>
              </a:solidFill>
              <a:latin typeface="Rubik" panose="020B0604020202020204" charset="-79"/>
              <a:ea typeface="Calibri"/>
              <a:cs typeface="Rubik" panose="020B0604020202020204" charset="-79"/>
              <a:sym typeface="Calibri"/>
            </a:endParaRPr>
          </a:p>
          <a:p>
            <a:pPr algn="ctr"/>
            <a:r>
              <a:rPr lang="he-IL" sz="1500" dirty="0">
                <a:solidFill>
                  <a:srgbClr val="00B0F0"/>
                </a:solidFill>
                <a:latin typeface="Rubik" panose="020B0604020202020204" charset="-79"/>
                <a:ea typeface="Calibri"/>
                <a:cs typeface="Rubik" panose="020B0604020202020204" charset="-79"/>
                <a:sym typeface="Calibri"/>
              </a:rPr>
              <a:t>צמדים קבועים של קשיש\ה ומתנדב\ת עד היום</a:t>
            </a:r>
            <a:endParaRPr sz="1500" dirty="0">
              <a:solidFill>
                <a:srgbClr val="00B0F0"/>
              </a:solidFill>
              <a:latin typeface="Rubik" panose="020B0604020202020204" charset="-79"/>
              <a:ea typeface="Calibri"/>
              <a:cs typeface="Rubik" panose="020B0604020202020204" charset="-79"/>
              <a:sym typeface="Calibri"/>
            </a:endParaRPr>
          </a:p>
        </p:txBody>
      </p:sp>
      <p:pic>
        <p:nvPicPr>
          <p:cNvPr id="39" name="Google Shape;454;p25">
            <a:extLst>
              <a:ext uri="{FF2B5EF4-FFF2-40B4-BE49-F238E27FC236}">
                <a16:creationId xmlns:a16="http://schemas.microsoft.com/office/drawing/2014/main" id="{3B1679CA-B669-4DEB-AA6D-A4C990D6CECD}"/>
              </a:ext>
            </a:extLst>
          </p:cNvPr>
          <p:cNvPicPr preferRelativeResize="0"/>
          <p:nvPr/>
        </p:nvPicPr>
        <p:blipFill rotWithShape="1">
          <a:blip r:embed="rId7">
            <a:alphaModFix/>
          </a:blip>
          <a:srcRect/>
          <a:stretch/>
        </p:blipFill>
        <p:spPr>
          <a:xfrm>
            <a:off x="4298037" y="3562954"/>
            <a:ext cx="678950" cy="730063"/>
          </a:xfrm>
          <a:prstGeom prst="rect">
            <a:avLst/>
          </a:prstGeom>
          <a:noFill/>
          <a:ln>
            <a:noFill/>
          </a:ln>
        </p:spPr>
      </p:pic>
      <p:sp>
        <p:nvSpPr>
          <p:cNvPr id="96" name="Google Shape;96;g10256fba25d_0_19"/>
          <p:cNvSpPr txBox="1">
            <a:spLocks noGrp="1"/>
          </p:cNvSpPr>
          <p:nvPr>
            <p:ph type="title"/>
          </p:nvPr>
        </p:nvSpPr>
        <p:spPr>
          <a:xfrm>
            <a:off x="1644834" y="-314966"/>
            <a:ext cx="9144000" cy="901800"/>
          </a:xfrm>
          <a:prstGeom prst="rect">
            <a:avLst/>
          </a:prstGeom>
          <a:noFill/>
          <a:ln>
            <a:noFill/>
          </a:ln>
        </p:spPr>
        <p:txBody>
          <a:bodyPr spcFirstLastPara="1" wrap="square" lIns="91425" tIns="45700" rIns="91425" bIns="45700" anchor="b" anchorCtr="0">
            <a:noAutofit/>
          </a:bodyPr>
          <a:lstStyle/>
          <a:p>
            <a:pPr marL="0" indent="0" algn="ctr">
              <a:spcBef>
                <a:spcPts val="0"/>
              </a:spcBef>
              <a:buClr>
                <a:schemeClr val="accent5"/>
              </a:buClr>
              <a:buSzPts val="3600"/>
            </a:pPr>
            <a:r>
              <a:rPr lang="he-IL" sz="4000" b="1" dirty="0">
                <a:solidFill>
                  <a:srgbClr val="0070C0"/>
                </a:solidFill>
                <a:latin typeface="Rubik"/>
                <a:cs typeface="Rubik"/>
                <a:sym typeface="Rubik"/>
              </a:rPr>
              <a:t>דור לדור במספרים</a:t>
            </a:r>
            <a:endParaRPr sz="2400" dirty="0">
              <a:solidFill>
                <a:srgbClr val="0070C0"/>
              </a:solidFill>
              <a:latin typeface="Rubik" panose="020B0604020202020204" charset="-79"/>
              <a:cs typeface="Rubik" panose="020B0604020202020204" charset="-79"/>
            </a:endParaRPr>
          </a:p>
        </p:txBody>
      </p:sp>
      <p:sp>
        <p:nvSpPr>
          <p:cNvPr id="20" name="Google Shape;450;p25">
            <a:extLst>
              <a:ext uri="{FF2B5EF4-FFF2-40B4-BE49-F238E27FC236}">
                <a16:creationId xmlns:a16="http://schemas.microsoft.com/office/drawing/2014/main" id="{A944A054-E085-402C-A961-1B802A3584AF}"/>
              </a:ext>
            </a:extLst>
          </p:cNvPr>
          <p:cNvSpPr/>
          <p:nvPr/>
        </p:nvSpPr>
        <p:spPr>
          <a:xfrm>
            <a:off x="10710616" y="1835774"/>
            <a:ext cx="505326" cy="505326"/>
          </a:xfrm>
          <a:prstGeom prst="ellipse">
            <a:avLst/>
          </a:prstGeom>
          <a:solidFill>
            <a:srgbClr val="F8E5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 name="Google Shape;463;p25">
            <a:extLst>
              <a:ext uri="{FF2B5EF4-FFF2-40B4-BE49-F238E27FC236}">
                <a16:creationId xmlns:a16="http://schemas.microsoft.com/office/drawing/2014/main" id="{B387AFF6-5A15-4F7A-89A7-6FFF16CBF04F}"/>
              </a:ext>
            </a:extLst>
          </p:cNvPr>
          <p:cNvPicPr preferRelativeResize="0"/>
          <p:nvPr/>
        </p:nvPicPr>
        <p:blipFill rotWithShape="1">
          <a:blip r:embed="rId7">
            <a:alphaModFix/>
          </a:blip>
          <a:srcRect l="21486" t="29096" r="23733" b="28366"/>
          <a:stretch/>
        </p:blipFill>
        <p:spPr>
          <a:xfrm>
            <a:off x="3124337" y="1507641"/>
            <a:ext cx="500649" cy="341586"/>
          </a:xfrm>
          <a:prstGeom prst="rect">
            <a:avLst/>
          </a:prstGeom>
          <a:noFill/>
          <a:ln>
            <a:noFill/>
          </a:ln>
        </p:spPr>
      </p:pic>
      <p:sp>
        <p:nvSpPr>
          <p:cNvPr id="30" name="Google Shape;462;p25">
            <a:extLst>
              <a:ext uri="{FF2B5EF4-FFF2-40B4-BE49-F238E27FC236}">
                <a16:creationId xmlns:a16="http://schemas.microsoft.com/office/drawing/2014/main" id="{DF772FE0-3DA9-43CC-89DC-187E93BC3A33}"/>
              </a:ext>
            </a:extLst>
          </p:cNvPr>
          <p:cNvSpPr/>
          <p:nvPr/>
        </p:nvSpPr>
        <p:spPr>
          <a:xfrm>
            <a:off x="2707797" y="1441531"/>
            <a:ext cx="1282207" cy="603202"/>
          </a:xfrm>
          <a:prstGeom prst="ribbon2">
            <a:avLst>
              <a:gd name="adj1" fmla="val 16667"/>
              <a:gd name="adj2" fmla="val 50000"/>
            </a:avLst>
          </a:prstGeom>
          <a:noFill/>
          <a:ln w="5715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rgbClr val="00B0F0"/>
              </a:solidFill>
              <a:latin typeface="Calibri"/>
              <a:ea typeface="Calibri"/>
              <a:cs typeface="Calibri"/>
              <a:sym typeface="Calibri"/>
            </a:endParaRPr>
          </a:p>
        </p:txBody>
      </p:sp>
      <p:pic>
        <p:nvPicPr>
          <p:cNvPr id="32" name="Google Shape;456;p25">
            <a:extLst>
              <a:ext uri="{FF2B5EF4-FFF2-40B4-BE49-F238E27FC236}">
                <a16:creationId xmlns:a16="http://schemas.microsoft.com/office/drawing/2014/main" id="{E4F05023-1324-46C8-9305-AF4F6F16F381}"/>
              </a:ext>
            </a:extLst>
          </p:cNvPr>
          <p:cNvPicPr preferRelativeResize="0"/>
          <p:nvPr/>
        </p:nvPicPr>
        <p:blipFill rotWithShape="1">
          <a:blip r:embed="rId8">
            <a:alphaModFix/>
          </a:blip>
          <a:srcRect/>
          <a:stretch/>
        </p:blipFill>
        <p:spPr>
          <a:xfrm>
            <a:off x="5595589" y="1370614"/>
            <a:ext cx="755393" cy="751953"/>
          </a:xfrm>
          <a:prstGeom prst="rect">
            <a:avLst/>
          </a:prstGeom>
          <a:noFill/>
          <a:ln>
            <a:noFill/>
          </a:ln>
        </p:spPr>
      </p:pic>
      <p:pic>
        <p:nvPicPr>
          <p:cNvPr id="3" name="Google Shape;109;p1">
            <a:extLst>
              <a:ext uri="{FF2B5EF4-FFF2-40B4-BE49-F238E27FC236}">
                <a16:creationId xmlns:a16="http://schemas.microsoft.com/office/drawing/2014/main" id="{306DD575-7F50-CCAC-33E0-7EE19A8E69CA}"/>
              </a:ext>
            </a:extLst>
          </p:cNvPr>
          <p:cNvPicPr preferRelativeResize="0"/>
          <p:nvPr/>
        </p:nvPicPr>
        <p:blipFill rotWithShape="1">
          <a:blip r:embed="rId9">
            <a:alphaModFix/>
          </a:blip>
          <a:srcRect/>
          <a:stretch/>
        </p:blipFill>
        <p:spPr>
          <a:xfrm>
            <a:off x="10791121" y="164011"/>
            <a:ext cx="1212912" cy="1473276"/>
          </a:xfrm>
          <a:prstGeom prst="rect">
            <a:avLst/>
          </a:prstGeom>
          <a:noFill/>
          <a:ln>
            <a:noFill/>
          </a:ln>
        </p:spPr>
      </p:pic>
      <p:pic>
        <p:nvPicPr>
          <p:cNvPr id="4" name="תמונה 3" descr="תמונה שמכילה טקסט, פוסטר, עיצוב גרפי, גרפיקה&#10;&#10;התיאור נוצר באופן אוטומטי">
            <a:extLst>
              <a:ext uri="{FF2B5EF4-FFF2-40B4-BE49-F238E27FC236}">
                <a16:creationId xmlns:a16="http://schemas.microsoft.com/office/drawing/2014/main" id="{6043E68F-1C24-0AD2-CECF-90231626E814}"/>
              </a:ext>
            </a:extLst>
          </p:cNvPr>
          <p:cNvPicPr>
            <a:picLocks noChangeAspect="1"/>
          </p:cNvPicPr>
          <p:nvPr/>
        </p:nvPicPr>
        <p:blipFill>
          <a:blip r:embed="rId10"/>
          <a:stretch>
            <a:fillRect/>
          </a:stretch>
        </p:blipFill>
        <p:spPr>
          <a:xfrm>
            <a:off x="9113837" y="164011"/>
            <a:ext cx="1534662" cy="1473276"/>
          </a:xfrm>
          <a:prstGeom prst="rect">
            <a:avLst/>
          </a:prstGeom>
        </p:spPr>
      </p:pic>
      <p:pic>
        <p:nvPicPr>
          <p:cNvPr id="5" name="Picture 2">
            <a:extLst>
              <a:ext uri="{FF2B5EF4-FFF2-40B4-BE49-F238E27FC236}">
                <a16:creationId xmlns:a16="http://schemas.microsoft.com/office/drawing/2014/main" id="{6C3736E0-F1C8-B7B9-40AA-74F64413E00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7080" y="340647"/>
            <a:ext cx="2397027" cy="1125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9" grpId="0"/>
      <p:bldP spid="102" grpId="0"/>
      <p:bldP spid="103" grpId="0"/>
      <p:bldP spid="104" grpId="0"/>
      <p:bldP spid="105"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6" name="תיבת טקסט 5">
            <a:extLst>
              <a:ext uri="{FF2B5EF4-FFF2-40B4-BE49-F238E27FC236}">
                <a16:creationId xmlns:a16="http://schemas.microsoft.com/office/drawing/2014/main" id="{8624CDAA-1EED-7935-2D3A-8679900D2AAB}"/>
              </a:ext>
            </a:extLst>
          </p:cNvPr>
          <p:cNvSpPr txBox="1"/>
          <p:nvPr/>
        </p:nvSpPr>
        <p:spPr>
          <a:xfrm>
            <a:off x="874065" y="4439217"/>
            <a:ext cx="5765369" cy="2031325"/>
          </a:xfrm>
          <a:prstGeom prst="rect">
            <a:avLst/>
          </a:prstGeom>
          <a:noFill/>
        </p:spPr>
        <p:txBody>
          <a:bodyPr wrap="square" rtlCol="1">
            <a:spAutoFit/>
          </a:bodyPr>
          <a:lstStyle/>
          <a:p>
            <a:pPr algn="r"/>
            <a:r>
              <a:rPr lang="he-IL" sz="1800" dirty="0">
                <a:solidFill>
                  <a:schemeClr val="accent1">
                    <a:lumMod val="75000"/>
                  </a:schemeClr>
                </a:solidFill>
                <a:latin typeface="Arial" panose="020B0604020202020204" pitchFamily="34" charset="0"/>
                <a:ea typeface="Calibri"/>
                <a:cs typeface="Arial" panose="020B0604020202020204" pitchFamily="34" charset="0"/>
                <a:sym typeface="Calibri"/>
              </a:rPr>
              <a:t>"אייל הוא לא מבקר, הוא בן בית. אם היה לי בן הוא אפילו לא היה מתנהג אלי ככה טוב. יש לי מזל שפגשתי אותו הוא עוזר לי </a:t>
            </a:r>
            <a:r>
              <a:rPr lang="he-IL" sz="1800" dirty="0" err="1">
                <a:solidFill>
                  <a:schemeClr val="accent1">
                    <a:lumMod val="75000"/>
                  </a:schemeClr>
                </a:solidFill>
                <a:latin typeface="Arial" panose="020B0604020202020204" pitchFamily="34" charset="0"/>
                <a:ea typeface="Calibri"/>
                <a:cs typeface="Arial" panose="020B0604020202020204" pitchFamily="34" charset="0"/>
                <a:sym typeface="Calibri"/>
              </a:rPr>
              <a:t>בהכל</a:t>
            </a:r>
            <a:r>
              <a:rPr lang="he-IL" sz="1800" dirty="0">
                <a:solidFill>
                  <a:schemeClr val="accent1">
                    <a:lumMod val="75000"/>
                  </a:schemeClr>
                </a:solidFill>
                <a:latin typeface="Arial" panose="020B0604020202020204" pitchFamily="34" charset="0"/>
                <a:ea typeface="Calibri"/>
                <a:cs typeface="Arial" panose="020B0604020202020204" pitchFamily="34" charset="0"/>
                <a:sym typeface="Calibri"/>
              </a:rPr>
              <a:t> ואני מודה עליו" </a:t>
            </a:r>
          </a:p>
          <a:p>
            <a:pPr algn="r"/>
            <a:r>
              <a:rPr lang="he-IL" sz="1800" dirty="0">
                <a:solidFill>
                  <a:schemeClr val="accent1">
                    <a:lumMod val="75000"/>
                  </a:schemeClr>
                </a:solidFill>
                <a:latin typeface="Arial" panose="020B0604020202020204" pitchFamily="34" charset="0"/>
                <a:ea typeface="Calibri"/>
                <a:cs typeface="Arial" panose="020B0604020202020204" pitchFamily="34" charset="0"/>
                <a:sym typeface="Calibri"/>
              </a:rPr>
              <a:t>אייל מתנדב 3 שנים אצל מלכה. הוא דואג לה מרמת הצרכים הבסיסיים - תרופות, סופר ועד רמה האישית - משחקים ושיחות עמוקות עם מלכה. הרמת דאגה שלו אליה היא מיוחדת וראויה להערכה.</a:t>
            </a:r>
          </a:p>
        </p:txBody>
      </p:sp>
      <p:pic>
        <p:nvPicPr>
          <p:cNvPr id="8" name="תמונה 7" descr="תמונה שמכילה אדם, פני אדם, לבוש, חיוך&#10;&#10;התיאור נוצר באופן אוטומטי">
            <a:extLst>
              <a:ext uri="{FF2B5EF4-FFF2-40B4-BE49-F238E27FC236}">
                <a16:creationId xmlns:a16="http://schemas.microsoft.com/office/drawing/2014/main" id="{D8707E16-97E3-FE59-C919-8C4013FD300D}"/>
              </a:ext>
            </a:extLst>
          </p:cNvPr>
          <p:cNvPicPr>
            <a:picLocks noChangeAspect="1"/>
          </p:cNvPicPr>
          <p:nvPr/>
        </p:nvPicPr>
        <p:blipFill>
          <a:blip r:embed="rId3"/>
          <a:stretch>
            <a:fillRect/>
          </a:stretch>
        </p:blipFill>
        <p:spPr>
          <a:xfrm>
            <a:off x="8214967" y="3673098"/>
            <a:ext cx="3737616" cy="2797444"/>
          </a:xfrm>
          <a:prstGeom prst="rect">
            <a:avLst/>
          </a:prstGeom>
        </p:spPr>
      </p:pic>
      <p:pic>
        <p:nvPicPr>
          <p:cNvPr id="3" name="Google Shape;109;p1">
            <a:extLst>
              <a:ext uri="{FF2B5EF4-FFF2-40B4-BE49-F238E27FC236}">
                <a16:creationId xmlns:a16="http://schemas.microsoft.com/office/drawing/2014/main" id="{78D73B2C-8E40-E8EB-13B7-5DDCB91F37EC}"/>
              </a:ext>
            </a:extLst>
          </p:cNvPr>
          <p:cNvPicPr preferRelativeResize="0"/>
          <p:nvPr/>
        </p:nvPicPr>
        <p:blipFill rotWithShape="1">
          <a:blip r:embed="rId4">
            <a:alphaModFix/>
          </a:blip>
          <a:srcRect/>
          <a:stretch/>
        </p:blipFill>
        <p:spPr>
          <a:xfrm>
            <a:off x="10791121" y="164011"/>
            <a:ext cx="1212912" cy="1473276"/>
          </a:xfrm>
          <a:prstGeom prst="rect">
            <a:avLst/>
          </a:prstGeom>
          <a:noFill/>
          <a:ln>
            <a:noFill/>
          </a:ln>
        </p:spPr>
      </p:pic>
      <p:pic>
        <p:nvPicPr>
          <p:cNvPr id="4" name="תמונה 3" descr="תמונה שמכילה טקסט, פוסטר, עיצוב גרפי, גרפיקה&#10;&#10;התיאור נוצר באופן אוטומטי">
            <a:extLst>
              <a:ext uri="{FF2B5EF4-FFF2-40B4-BE49-F238E27FC236}">
                <a16:creationId xmlns:a16="http://schemas.microsoft.com/office/drawing/2014/main" id="{91B3D916-9D7D-EA31-4030-5BCEF519E26D}"/>
              </a:ext>
            </a:extLst>
          </p:cNvPr>
          <p:cNvPicPr>
            <a:picLocks noChangeAspect="1"/>
          </p:cNvPicPr>
          <p:nvPr/>
        </p:nvPicPr>
        <p:blipFill>
          <a:blip r:embed="rId5"/>
          <a:stretch>
            <a:fillRect/>
          </a:stretch>
        </p:blipFill>
        <p:spPr>
          <a:xfrm>
            <a:off x="9113837" y="164011"/>
            <a:ext cx="1534662" cy="1473276"/>
          </a:xfrm>
          <a:prstGeom prst="rect">
            <a:avLst/>
          </a:prstGeom>
        </p:spPr>
      </p:pic>
      <p:pic>
        <p:nvPicPr>
          <p:cNvPr id="7" name="Picture 2">
            <a:extLst>
              <a:ext uri="{FF2B5EF4-FFF2-40B4-BE49-F238E27FC236}">
                <a16:creationId xmlns:a16="http://schemas.microsoft.com/office/drawing/2014/main" id="{DEDB561C-B515-C11D-CA07-82397688FD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80" y="340647"/>
            <a:ext cx="2397027" cy="1125486"/>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a:extLst>
              <a:ext uri="{FF2B5EF4-FFF2-40B4-BE49-F238E27FC236}">
                <a16:creationId xmlns:a16="http://schemas.microsoft.com/office/drawing/2014/main" id="{B8F12F33-9C8E-606E-758A-5EE4A0BFCB0C}"/>
              </a:ext>
            </a:extLst>
          </p:cNvPr>
          <p:cNvPicPr>
            <a:picLocks noChangeAspect="1"/>
          </p:cNvPicPr>
          <p:nvPr/>
        </p:nvPicPr>
        <p:blipFill>
          <a:blip r:embed="rId7"/>
          <a:stretch>
            <a:fillRect/>
          </a:stretch>
        </p:blipFill>
        <p:spPr>
          <a:xfrm>
            <a:off x="418454" y="1672703"/>
            <a:ext cx="8483704" cy="2422997"/>
          </a:xfrm>
          <a:prstGeom prst="rect">
            <a:avLst/>
          </a:prstGeom>
        </p:spPr>
      </p:pic>
      <p:sp>
        <p:nvSpPr>
          <p:cNvPr id="9" name="כותרת משנה 8">
            <a:extLst>
              <a:ext uri="{FF2B5EF4-FFF2-40B4-BE49-F238E27FC236}">
                <a16:creationId xmlns:a16="http://schemas.microsoft.com/office/drawing/2014/main" id="{8E5134B6-E38B-C9CB-BF2F-6BA4ED5CED98}"/>
              </a:ext>
            </a:extLst>
          </p:cNvPr>
          <p:cNvSpPr>
            <a:spLocks noGrp="1"/>
          </p:cNvSpPr>
          <p:nvPr>
            <p:ph type="subTitle" idx="1"/>
          </p:nvPr>
        </p:nvSpPr>
        <p:spPr>
          <a:xfrm>
            <a:off x="1774721" y="4070760"/>
            <a:ext cx="8106447" cy="736914"/>
          </a:xfrm>
        </p:spPr>
        <p:txBody>
          <a:bodyPr>
            <a:normAutofit/>
          </a:bodyPr>
          <a:lstStyle/>
          <a:p>
            <a:r>
              <a:rPr lang="he-IL" sz="1600" b="1" dirty="0">
                <a:solidFill>
                  <a:schemeClr val="accent1">
                    <a:lumMod val="75000"/>
                  </a:schemeClr>
                </a:solidFill>
                <a:latin typeface="+mj-lt"/>
                <a:sym typeface="Arial"/>
              </a:rPr>
              <a:t>ההתנדבות בדור לדור 'מהצד השני': (מלכה מירושלים מספרת)</a:t>
            </a:r>
          </a:p>
        </p:txBody>
      </p:sp>
      <p:sp>
        <p:nvSpPr>
          <p:cNvPr id="12" name="תיבת טקסט 11">
            <a:extLst>
              <a:ext uri="{FF2B5EF4-FFF2-40B4-BE49-F238E27FC236}">
                <a16:creationId xmlns:a16="http://schemas.microsoft.com/office/drawing/2014/main" id="{76534937-E587-698A-D409-B04426880F5D}"/>
              </a:ext>
            </a:extLst>
          </p:cNvPr>
          <p:cNvSpPr txBox="1"/>
          <p:nvPr/>
        </p:nvSpPr>
        <p:spPr>
          <a:xfrm>
            <a:off x="4902599" y="1329510"/>
            <a:ext cx="4216404" cy="307777"/>
          </a:xfrm>
          <a:prstGeom prst="rect">
            <a:avLst/>
          </a:prstGeom>
          <a:noFill/>
        </p:spPr>
        <p:txBody>
          <a:bodyPr wrap="square" rtlCol="1">
            <a:spAutoFit/>
          </a:bodyPr>
          <a:lstStyle/>
          <a:p>
            <a:r>
              <a:rPr lang="he-IL" b="1" dirty="0"/>
              <a:t>מלגאי אימפקט מספרים על ההתנדבות בדור לדור:</a:t>
            </a:r>
          </a:p>
        </p:txBody>
      </p:sp>
    </p:spTree>
    <p:extLst>
      <p:ext uri="{BB962C8B-B14F-4D97-AF65-F5344CB8AC3E}">
        <p14:creationId xmlns:p14="http://schemas.microsoft.com/office/powerpoint/2010/main" val="2336577322"/>
      </p:ext>
    </p:extLst>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4" name="תמונה 3">
            <a:extLst>
              <a:ext uri="{FF2B5EF4-FFF2-40B4-BE49-F238E27FC236}">
                <a16:creationId xmlns:a16="http://schemas.microsoft.com/office/drawing/2014/main" id="{C7102B4E-3559-1606-3EAF-E7875E568A2E}"/>
              </a:ext>
            </a:extLst>
          </p:cNvPr>
          <p:cNvPicPr>
            <a:picLocks noChangeAspect="1"/>
          </p:cNvPicPr>
          <p:nvPr/>
        </p:nvPicPr>
        <p:blipFill>
          <a:blip r:embed="rId3"/>
          <a:stretch>
            <a:fillRect/>
          </a:stretch>
        </p:blipFill>
        <p:spPr>
          <a:xfrm>
            <a:off x="1519261" y="2166195"/>
            <a:ext cx="9474832" cy="4017629"/>
          </a:xfrm>
          <a:prstGeom prst="rect">
            <a:avLst/>
          </a:prstGeom>
        </p:spPr>
      </p:pic>
      <p:pic>
        <p:nvPicPr>
          <p:cNvPr id="3" name="Google Shape;109;p1">
            <a:extLst>
              <a:ext uri="{FF2B5EF4-FFF2-40B4-BE49-F238E27FC236}">
                <a16:creationId xmlns:a16="http://schemas.microsoft.com/office/drawing/2014/main" id="{A15A6A73-747D-E7AC-FC9B-2EB71D203A44}"/>
              </a:ext>
            </a:extLst>
          </p:cNvPr>
          <p:cNvPicPr preferRelativeResize="0"/>
          <p:nvPr/>
        </p:nvPicPr>
        <p:blipFill rotWithShape="1">
          <a:blip r:embed="rId4">
            <a:alphaModFix/>
          </a:blip>
          <a:srcRect/>
          <a:stretch/>
        </p:blipFill>
        <p:spPr>
          <a:xfrm>
            <a:off x="10791121" y="164011"/>
            <a:ext cx="1212912" cy="1473276"/>
          </a:xfrm>
          <a:prstGeom prst="rect">
            <a:avLst/>
          </a:prstGeom>
          <a:noFill/>
          <a:ln>
            <a:noFill/>
          </a:ln>
        </p:spPr>
      </p:pic>
      <p:pic>
        <p:nvPicPr>
          <p:cNvPr id="6" name="תמונה 5" descr="תמונה שמכילה טקסט, פוסטר, עיצוב גרפי, גרפיקה&#10;&#10;התיאור נוצר באופן אוטומטי">
            <a:extLst>
              <a:ext uri="{FF2B5EF4-FFF2-40B4-BE49-F238E27FC236}">
                <a16:creationId xmlns:a16="http://schemas.microsoft.com/office/drawing/2014/main" id="{F7A82A3B-434E-2249-3252-88414CF2B031}"/>
              </a:ext>
            </a:extLst>
          </p:cNvPr>
          <p:cNvPicPr>
            <a:picLocks noChangeAspect="1"/>
          </p:cNvPicPr>
          <p:nvPr/>
        </p:nvPicPr>
        <p:blipFill>
          <a:blip r:embed="rId5"/>
          <a:stretch>
            <a:fillRect/>
          </a:stretch>
        </p:blipFill>
        <p:spPr>
          <a:xfrm>
            <a:off x="9113837" y="164011"/>
            <a:ext cx="1534662" cy="1473276"/>
          </a:xfrm>
          <a:prstGeom prst="rect">
            <a:avLst/>
          </a:prstGeom>
        </p:spPr>
      </p:pic>
      <p:pic>
        <p:nvPicPr>
          <p:cNvPr id="7" name="Picture 2">
            <a:extLst>
              <a:ext uri="{FF2B5EF4-FFF2-40B4-BE49-F238E27FC236}">
                <a16:creationId xmlns:a16="http://schemas.microsoft.com/office/drawing/2014/main" id="{A6EAD684-D1A3-ADD6-F0C9-D177947703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80" y="340647"/>
            <a:ext cx="2397027" cy="112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514953"/>
      </p:ext>
    </p:extLst>
  </p:cSld>
  <p:clrMapOvr>
    <a:masterClrMapping/>
  </p:clrMapOvr>
  <mc:AlternateContent xmlns:mc="http://schemas.openxmlformats.org/markup-compatibility/2006" xmlns:p14="http://schemas.microsoft.com/office/powerpoint/2010/main">
    <mc:Choice Requires="p14">
      <p:transition spd="slow" p14:dur="11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744" y="-1213955"/>
            <a:ext cx="12792743" cy="8274996"/>
          </a:xfrm>
          <a:prstGeom prst="rect">
            <a:avLst/>
          </a:prstGeom>
        </p:spPr>
      </p:pic>
      <p:sp>
        <p:nvSpPr>
          <p:cNvPr id="5" name="Rectangle 4"/>
          <p:cNvSpPr/>
          <p:nvPr/>
        </p:nvSpPr>
        <p:spPr>
          <a:xfrm>
            <a:off x="-737306" y="-1079579"/>
            <a:ext cx="13417826" cy="901715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2417917" y="3429001"/>
            <a:ext cx="7107381" cy="1325563"/>
          </a:xfrm>
        </p:spPr>
        <p:txBody>
          <a:bodyPr>
            <a:noAutofit/>
          </a:bodyPr>
          <a:lstStyle/>
          <a:p>
            <a:pPr algn="ctr" rtl="0">
              <a:spcBef>
                <a:spcPct val="0"/>
              </a:spcBef>
            </a:pPr>
            <a:r>
              <a:rPr lang="he-IL" sz="8800" dirty="0">
                <a:solidFill>
                  <a:srgbClr val="1273FF"/>
                </a:solidFill>
                <a:latin typeface="Calibri" pitchFamily="34" charset="0"/>
                <a:ea typeface="Open Sans Hebrew Light" charset="0"/>
                <a:cs typeface="Calibri" pitchFamily="34" charset="0"/>
              </a:rPr>
              <a:t>תודה!</a:t>
            </a:r>
            <a:endParaRPr lang="en-US" sz="8800" dirty="0">
              <a:solidFill>
                <a:srgbClr val="1273FF"/>
              </a:solidFill>
              <a:latin typeface="Calibri" pitchFamily="34" charset="0"/>
              <a:ea typeface="Open Sans Hebrew Light" charset="0"/>
              <a:cs typeface="Calibri" pitchFamily="34" charset="0"/>
            </a:endParaRPr>
          </a:p>
        </p:txBody>
      </p:sp>
      <p:sp>
        <p:nvSpPr>
          <p:cNvPr id="2" name="מלבן 1"/>
          <p:cNvSpPr/>
          <p:nvPr/>
        </p:nvSpPr>
        <p:spPr>
          <a:xfrm>
            <a:off x="5971607" y="3244335"/>
            <a:ext cx="234360" cy="307777"/>
          </a:xfrm>
          <a:prstGeom prst="rect">
            <a:avLst/>
          </a:prstGeom>
        </p:spPr>
        <p:txBody>
          <a:bodyPr wrap="none">
            <a:spAutoFit/>
          </a:bodyPr>
          <a:lstStyle/>
          <a:p>
            <a:r>
              <a:rPr lang="he-IL" dirty="0"/>
              <a:t> </a:t>
            </a:r>
          </a:p>
        </p:txBody>
      </p:sp>
      <p:pic>
        <p:nvPicPr>
          <p:cNvPr id="3" name="תמונה 2" descr="תמונה שמכילה טקסט, פוסטר, עיצוב גרפי, גרפיקה&#10;&#10;התיאור נוצר באופן אוטומטי">
            <a:extLst>
              <a:ext uri="{FF2B5EF4-FFF2-40B4-BE49-F238E27FC236}">
                <a16:creationId xmlns:a16="http://schemas.microsoft.com/office/drawing/2014/main" id="{EF0C5347-36FB-E2EE-D5D0-3D4D6682EEA4}"/>
              </a:ext>
            </a:extLst>
          </p:cNvPr>
          <p:cNvPicPr>
            <a:picLocks noChangeAspect="1"/>
          </p:cNvPicPr>
          <p:nvPr/>
        </p:nvPicPr>
        <p:blipFill>
          <a:blip r:embed="rId4">
            <a:alphaModFix amt="62000"/>
          </a:blip>
          <a:stretch>
            <a:fillRect/>
          </a:stretch>
        </p:blipFill>
        <p:spPr>
          <a:xfrm>
            <a:off x="233857" y="213559"/>
            <a:ext cx="2011359" cy="1930905"/>
          </a:xfrm>
          <a:prstGeom prst="rect">
            <a:avLst/>
          </a:prstGeom>
        </p:spPr>
      </p:pic>
      <p:sp>
        <p:nvSpPr>
          <p:cNvPr id="8" name="Google Shape;103;p1">
            <a:extLst>
              <a:ext uri="{FF2B5EF4-FFF2-40B4-BE49-F238E27FC236}">
                <a16:creationId xmlns:a16="http://schemas.microsoft.com/office/drawing/2014/main" id="{9AD420E5-F17F-EB5A-4B6C-D2A5363C4FF1}"/>
              </a:ext>
            </a:extLst>
          </p:cNvPr>
          <p:cNvSpPr txBox="1">
            <a:spLocks/>
          </p:cNvSpPr>
          <p:nvPr/>
        </p:nvSpPr>
        <p:spPr>
          <a:xfrm>
            <a:off x="-135334" y="5171164"/>
            <a:ext cx="12041181" cy="1473277"/>
          </a:xfrm>
          <a:prstGeom prst="rect">
            <a:avLst/>
          </a:prstGeom>
          <a:noFill/>
          <a:ln>
            <a:noFill/>
          </a:ln>
        </p:spPr>
        <p:txBody>
          <a:bodyPr spcFirstLastPara="1" wrap="square" lIns="91425" tIns="45700" rIns="91425" bIns="45700" anchor="t" anchorCtr="0">
            <a:normAutofit fontScale="55000" lnSpcReduction="20000"/>
          </a:bodyPr>
          <a:lstStyle>
            <a:defPPr marR="0" lvl="0" algn="l" rtl="0">
              <a:lnSpc>
                <a:spcPct val="100000"/>
              </a:lnSpc>
              <a:spcBef>
                <a:spcPts val="0"/>
              </a:spcBef>
              <a:spcAft>
                <a:spcPts val="0"/>
              </a:spcAft>
            </a:defPPr>
            <a:lvl1pPr marL="457200" marR="0" lvl="0" indent="-406400" algn="ctr" rtl="1">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1">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1">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Clr>
                <a:schemeClr val="accent5"/>
              </a:buClr>
              <a:buSzPts val="3600"/>
            </a:pPr>
            <a:r>
              <a:rPr lang="he-IL" sz="8800" b="1" dirty="0">
                <a:solidFill>
                  <a:schemeClr val="accent5"/>
                </a:solidFill>
                <a:latin typeface="Rubik" panose="020B0604020202020204" charset="-79"/>
                <a:cs typeface="Rubik" panose="020B0604020202020204" charset="-79"/>
                <a:sym typeface="Rubik"/>
              </a:rPr>
              <a:t>ארגון דור לדור</a:t>
            </a:r>
            <a:br>
              <a:rPr lang="en-US" sz="8800" b="1" dirty="0">
                <a:solidFill>
                  <a:schemeClr val="accent5"/>
                </a:solidFill>
                <a:latin typeface="Rubik" panose="020B0604020202020204" charset="-79"/>
                <a:cs typeface="Rubik" panose="020B0604020202020204" charset="-79"/>
                <a:sym typeface="Rubik"/>
              </a:rPr>
            </a:br>
            <a:r>
              <a:rPr lang="he-IL" sz="6600" b="1" i="1" dirty="0">
                <a:solidFill>
                  <a:schemeClr val="accent5"/>
                </a:solidFill>
                <a:latin typeface="Rubik" panose="020B0604020202020204" charset="-79"/>
                <a:cs typeface="Rubik" panose="020B0604020202020204" charset="-79"/>
                <a:sym typeface="Rubik"/>
              </a:rPr>
              <a:t>מחברים את שרשרת הדורות</a:t>
            </a:r>
          </a:p>
          <a:p>
            <a:pPr marL="0" indent="0">
              <a:spcBef>
                <a:spcPts val="0"/>
              </a:spcBef>
              <a:buClr>
                <a:schemeClr val="accent5"/>
              </a:buClr>
              <a:buSzPts val="3600"/>
            </a:pPr>
            <a:r>
              <a:rPr lang="he-IL" sz="5400" i="1" dirty="0">
                <a:solidFill>
                  <a:schemeClr val="accent5"/>
                </a:solidFill>
                <a:latin typeface="Rubik" panose="020B0604020202020204" charset="-79"/>
                <a:cs typeface="Rubik" panose="020B0604020202020204" charset="-79"/>
              </a:rPr>
              <a:t>לזכרו של רב"ט בן ציון שי חדד</a:t>
            </a:r>
          </a:p>
        </p:txBody>
      </p:sp>
      <p:pic>
        <p:nvPicPr>
          <p:cNvPr id="9" name="Google Shape;109;p1">
            <a:extLst>
              <a:ext uri="{FF2B5EF4-FFF2-40B4-BE49-F238E27FC236}">
                <a16:creationId xmlns:a16="http://schemas.microsoft.com/office/drawing/2014/main" id="{A135F4C2-8E92-B431-471A-135BA5297F84}"/>
              </a:ext>
            </a:extLst>
          </p:cNvPr>
          <p:cNvPicPr preferRelativeResize="0"/>
          <p:nvPr/>
        </p:nvPicPr>
        <p:blipFill rotWithShape="1">
          <a:blip r:embed="rId5">
            <a:alphaModFix amt="65000"/>
          </a:blip>
          <a:srcRect/>
          <a:stretch/>
        </p:blipFill>
        <p:spPr>
          <a:xfrm>
            <a:off x="9924380" y="115524"/>
            <a:ext cx="1831039" cy="2126974"/>
          </a:xfrm>
          <a:prstGeom prst="rect">
            <a:avLst/>
          </a:prstGeom>
          <a:noFill/>
          <a:ln>
            <a:noFill/>
          </a:ln>
        </p:spPr>
      </p:pic>
      <p:pic>
        <p:nvPicPr>
          <p:cNvPr id="10" name="Picture 2">
            <a:extLst>
              <a:ext uri="{FF2B5EF4-FFF2-40B4-BE49-F238E27FC236}">
                <a16:creationId xmlns:a16="http://schemas.microsoft.com/office/drawing/2014/main" id="{EEA0EC3B-5D73-8050-A2A6-AF41CB1E36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993" y="1849765"/>
            <a:ext cx="3625609" cy="1702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498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13507</TotalTime>
  <Words>580</Words>
  <Application>Microsoft Office PowerPoint</Application>
  <PresentationFormat>מסך רחב</PresentationFormat>
  <Paragraphs>69</Paragraphs>
  <Slides>9</Slides>
  <Notes>9</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9</vt:i4>
      </vt:variant>
    </vt:vector>
  </HeadingPairs>
  <TitlesOfParts>
    <vt:vector size="15" baseType="lpstr">
      <vt:lpstr>Open Sans Hebrew</vt:lpstr>
      <vt:lpstr>Arial</vt:lpstr>
      <vt:lpstr>Calibri</vt:lpstr>
      <vt:lpstr>Assistant</vt:lpstr>
      <vt:lpstr>Rubik</vt:lpstr>
      <vt:lpstr>ערכת נושא Office</vt:lpstr>
      <vt:lpstr>מצגת של PowerPoint‏</vt:lpstr>
      <vt:lpstr>מצגת של PowerPoint‏</vt:lpstr>
      <vt:lpstr>מצגת של PowerPoint‏</vt:lpstr>
      <vt:lpstr>מצגת של PowerPoint‏</vt:lpstr>
      <vt:lpstr>מצגת של PowerPoint‏</vt:lpstr>
      <vt:lpstr>דור לדור במספרים</vt:lpstr>
      <vt:lpstr>מצגת של PowerPoint‏</vt:lpstr>
      <vt:lpstr>מצגת של PowerPoint‏</vt:lpstr>
      <vt:lpstr>תודה!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shye shapira</dc:creator>
  <cp:lastModifiedBy>מעיין וייל בקר</cp:lastModifiedBy>
  <cp:revision>48</cp:revision>
  <cp:lastPrinted>2022-05-31T15:41:32Z</cp:lastPrinted>
  <dcterms:created xsi:type="dcterms:W3CDTF">2019-08-13T10:27:08Z</dcterms:created>
  <dcterms:modified xsi:type="dcterms:W3CDTF">2023-07-31T11:15:39Z</dcterms:modified>
</cp:coreProperties>
</file>