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5" roundtripDataSignature="AMtx7miARmw00pnC1+va9auHRi0KB89rs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3" d="100"/>
          <a:sy n="83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388620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1588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1916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" name="Google Shape;1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566505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8" name="Google Shape;23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1840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2" name="Google Shape;15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680945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2" name="Google Shape;1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0591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9" name="Google Shape;16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720457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8" name="Google Shape;17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73039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0" name="Google Shape;19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46929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0" name="Google Shape;20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139579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9df2a80eb3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4" name="Google Shape;214;g9df2a80eb3_0_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5" name="Google Shape;215;g9df2a80eb3_0_3:notes"/>
          <p:cNvSpPr txBox="1">
            <a:spLocks noGrp="1"/>
          </p:cNvSpPr>
          <p:nvPr>
            <p:ph type="sldNum" idx="12"/>
          </p:nvPr>
        </p:nvSpPr>
        <p:spPr>
          <a:xfrm>
            <a:off x="1588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x-none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77545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550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תוכן" type="obj">
  <p:cSld name="OBJEC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1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כיתוב">
  <p:cSld name="כותרת וכיתוב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0"/>
          <p:cNvSpPr txBox="1"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2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ציטוט עם כיתוב">
  <p:cSld name="ציטוט עם כיתוב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1"/>
          <p:cNvSpPr txBox="1">
            <a:spLocks noGrp="1"/>
          </p:cNvSpPr>
          <p:nvPr>
            <p:ph type="body" idx="1"/>
          </p:nvPr>
        </p:nvSpPr>
        <p:spPr>
          <a:xfrm>
            <a:off x="1366139" y="3632200"/>
            <a:ext cx="722452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03" name="Google Shape;103;p21"/>
          <p:cNvSpPr txBox="1">
            <a:spLocks noGrp="1"/>
          </p:cNvSpPr>
          <p:nvPr>
            <p:ph type="body" idx="2"/>
          </p:nvPr>
        </p:nvSpPr>
        <p:spPr>
          <a:xfrm>
            <a:off x="677335" y="4470400"/>
            <a:ext cx="8596668" cy="1570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1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1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1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  <p:sp>
        <p:nvSpPr>
          <p:cNvPr id="107" name="Google Shape;107;p21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x-none" sz="8000" b="0" i="0" u="none" strike="noStrike" cap="non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x-none" sz="8000" b="0" i="0" u="none" strike="noStrike" cap="non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רטיס שם">
  <p:cSld name="כרטיס שם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2"/>
          <p:cNvSpPr txBox="1"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3F3F3F"/>
                </a:solidFill>
              </a:defRPr>
            </a:lvl1pPr>
            <a:lvl2pPr marL="914400" lvl="1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רטיס שם עם ציטוט">
  <p:cSld name="כרטיס שם עם ציטוט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3"/>
          <p:cNvSpPr txBox="1"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3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rgbClr val="3F3F3F"/>
                </a:solidFill>
              </a:defRPr>
            </a:lvl1pPr>
            <a:lvl2pPr marL="914400" lvl="1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18" name="Google Shape;118;p23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9" name="Google Shape;119;p2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  <p:sp>
        <p:nvSpPr>
          <p:cNvPr id="122" name="Google Shape;122;p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x-none" sz="8000" b="0" i="0" u="none" strike="noStrike" cap="non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23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0"/>
              <a:buFont typeface="Arial"/>
              <a:buNone/>
            </a:pPr>
            <a:r>
              <a:rPr lang="x-none" sz="8000" b="0" i="0" u="none" strike="noStrike" cap="none">
                <a:solidFill>
                  <a:srgbClr val="9EDFF5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ue או False">
  <p:cSld name="True או False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Trebuchet MS"/>
              <a:buNone/>
              <a:defRPr sz="4400" b="0" cap="none"/>
            </a:lvl1pPr>
            <a:lvl2pPr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4"/>
          <p:cNvSpPr txBox="1">
            <a:spLocks noGrp="1"/>
          </p:cNvSpPr>
          <p:nvPr>
            <p:ph type="body" idx="1"/>
          </p:nvPr>
        </p:nvSpPr>
        <p:spPr>
          <a:xfrm>
            <a:off x="677332" y="4013200"/>
            <a:ext cx="8596669" cy="514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Font typeface="Trebuchet MS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Font typeface="Trebuchet MS"/>
              <a:buNone/>
              <a:defRPr/>
            </a:lvl2pPr>
            <a:lvl3pPr marL="1371600" lvl="2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Font typeface="Trebuchet MS"/>
              <a:buNone/>
              <a:defRPr/>
            </a:lvl3pPr>
            <a:lvl4pPr marL="1828800" lvl="3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4pPr>
            <a:lvl5pPr marL="2286000" lvl="4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Font typeface="Trebuchet MS"/>
              <a:buNone/>
              <a:defRPr/>
            </a:lvl5pPr>
            <a:lvl6pPr marL="2743200" lvl="5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27" name="Google Shape;127;p24"/>
          <p:cNvSpPr txBox="1">
            <a:spLocks noGrp="1"/>
          </p:cNvSpPr>
          <p:nvPr>
            <p:ph type="body" idx="2"/>
          </p:nvPr>
        </p:nvSpPr>
        <p:spPr>
          <a:xfrm>
            <a:off x="677335" y="4527448"/>
            <a:ext cx="8596668" cy="1513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7F7F7F"/>
                </a:solidFill>
              </a:defRPr>
            </a:lvl1pPr>
            <a:lvl2pPr marL="914400" lvl="1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2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וטקסט אנכי" type="vertTx">
  <p:cSld name="VERTICAL_TEXT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5"/>
          <p:cNvSpPr txBox="1">
            <a:spLocks noGrp="1"/>
          </p:cNvSpPr>
          <p:nvPr>
            <p:ph type="body" idx="1"/>
          </p:nvPr>
        </p:nvSpPr>
        <p:spPr>
          <a:xfrm rot="5400000">
            <a:off x="3035282" y="-197358"/>
            <a:ext cx="3880773" cy="85966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34" name="Google Shape;134;p2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2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אנכית וטקסט" type="vertTitleAndTx">
  <p:cSld name="VERTICAL_TITLE_AND_VERTICAL_TEX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 txBox="1">
            <a:spLocks noGrp="1"/>
          </p:cNvSpPr>
          <p:nvPr>
            <p:ph type="title"/>
          </p:nvPr>
        </p:nvSpPr>
        <p:spPr>
          <a:xfrm rot="5400000">
            <a:off x="5994319" y="2582953"/>
            <a:ext cx="5251451" cy="13047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 rot="5400000">
            <a:off x="1581685" y="-294750"/>
            <a:ext cx="5251450" cy="706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בלבד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2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12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שקופית כותרת" type="title">
  <p:cSld name="TITLE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1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39" name="Google Shape;39;p13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 extrusionOk="0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69411"/>
              </a:schemeClr>
            </a:solidFill>
            <a:ln>
              <a:noFill/>
            </a:ln>
          </p:spPr>
        </p:sp>
        <p:cxnSp>
          <p:nvCxnSpPr>
            <p:cNvPr id="40" name="Google Shape;40;p13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411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41" name="Google Shape;41;p13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411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42" name="Google Shape;42;p1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294"/>
              </a:schemeClr>
            </a:solidFill>
            <a:ln>
              <a:noFill/>
            </a:ln>
          </p:spPr>
        </p:sp>
        <p:sp>
          <p:nvSpPr>
            <p:cNvPr id="43" name="Google Shape;43;p13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44" name="Google Shape;44;p1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3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411"/>
              </a:srgbClr>
            </a:solidFill>
            <a:ln>
              <a:noFill/>
            </a:ln>
          </p:spPr>
        </p:sp>
        <p:sp>
          <p:nvSpPr>
            <p:cNvPr id="46" name="Google Shape;46;p13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411"/>
              </a:schemeClr>
            </a:solidFill>
            <a:ln>
              <a:noFill/>
            </a:ln>
          </p:spPr>
        </p:sp>
        <p:sp>
          <p:nvSpPr>
            <p:cNvPr id="47" name="Google Shape;47;p13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48" name="Google Shape;48;p13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13"/>
          <p:cNvSpPr txBox="1"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Trebuchet MS"/>
              <a:buNone/>
              <a:defRPr sz="5400">
                <a:solidFill>
                  <a:schemeClr val="accent1"/>
                </a:solidFill>
              </a:defRPr>
            </a:lvl1pPr>
            <a:lvl2pPr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>
                <a:solidFill>
                  <a:srgbClr val="7F7F7F"/>
                </a:solidFill>
              </a:defRPr>
            </a:lvl1pPr>
            <a:lvl2pPr lvl="1" algn="ct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>
                <a:solidFill>
                  <a:srgbClr val="888888"/>
                </a:solidFill>
              </a:defRPr>
            </a:lvl2pPr>
            <a:lvl3pPr lvl="2" algn="ct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>
                <a:solidFill>
                  <a:srgbClr val="888888"/>
                </a:solidFill>
              </a:defRPr>
            </a:lvl3pPr>
            <a:lvl4pPr lvl="3" algn="ct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4pPr>
            <a:lvl5pPr lvl="4" algn="ct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5pPr>
            <a:lvl6pPr lvl="5" algn="ct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6pPr>
            <a:lvl7pPr lvl="6" algn="ct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7pPr>
            <a:lvl8pPr lvl="7" algn="ct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8pPr>
            <a:lvl9pPr lvl="8" algn="ct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מקטע עליונה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Trebuchet MS"/>
              <a:buNone/>
              <a:defRPr sz="4000" b="0" cap="none"/>
            </a:lvl1pPr>
            <a:lvl2pPr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7F7F7F"/>
                </a:solidFill>
              </a:defRPr>
            </a:lvl1pPr>
            <a:lvl2pPr marL="914400" lvl="1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שני תכנים" type="twoObj">
  <p:cSld name="TWO_OBJECT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4184035" cy="3880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body" idx="2"/>
          </p:nvPr>
        </p:nvSpPr>
        <p:spPr>
          <a:xfrm>
            <a:off x="5089970" y="2160589"/>
            <a:ext cx="4184034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שוואה" type="twoTxTwoObj">
  <p:cSld name="TWO_OBJECTS_WITH_TEX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/>
            </a:lvl1pPr>
            <a:lvl2pPr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16"/>
          <p:cNvSpPr txBox="1">
            <a:spLocks noGrp="1"/>
          </p:cNvSpPr>
          <p:nvPr>
            <p:ph type="body" idx="2"/>
          </p:nvPr>
        </p:nvSpPr>
        <p:spPr>
          <a:xfrm>
            <a:off x="675745" y="2737245"/>
            <a:ext cx="4185623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3"/>
          </p:nvPr>
        </p:nvSpPr>
        <p:spPr>
          <a:xfrm>
            <a:off x="5088383" y="2160983"/>
            <a:ext cx="4185618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920"/>
              <a:buNone/>
              <a:defRPr sz="2400" b="0"/>
            </a:lvl1pPr>
            <a:lvl2pPr marL="914400" lvl="1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body" idx="4"/>
          </p:nvPr>
        </p:nvSpPr>
        <p:spPr>
          <a:xfrm>
            <a:off x="5088384" y="2737245"/>
            <a:ext cx="4185617" cy="33041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73" name="Google Shape;73;p16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ריק" type="blank">
  <p:cSld name="BLANK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7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וכן עם כיתוב" type="objTx">
  <p:cSld name="OBJECT_WITH_CAPTION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"/>
          <p:cNvSpPr txBox="1"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Trebuchet MS"/>
              <a:buNone/>
              <a:defRPr sz="2000"/>
            </a:lvl1pPr>
            <a:lvl2pPr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8"/>
          <p:cNvSpPr txBox="1">
            <a:spLocks noGrp="1"/>
          </p:cNvSpPr>
          <p:nvPr>
            <p:ph type="body" idx="1"/>
          </p:nvPr>
        </p:nvSpPr>
        <p:spPr>
          <a:xfrm>
            <a:off x="4760461" y="514924"/>
            <a:ext cx="4513541" cy="552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1pPr>
            <a:lvl2pPr marL="914400" lvl="1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2pPr>
            <a:lvl3pPr marL="1371600" lvl="2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3pPr>
            <a:lvl4pPr marL="1828800" lvl="3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4pPr>
            <a:lvl5pPr marL="2286000" lvl="4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5pPr>
            <a:lvl6pPr marL="2743200" lvl="5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6pPr>
            <a:lvl7pPr marL="3200400" lvl="6" indent="-32003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7pPr>
            <a:lvl8pPr marL="3657600" lvl="7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8pPr>
            <a:lvl9pPr marL="4114800" lvl="8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Char char="►"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body" idx="2"/>
          </p:nvPr>
        </p:nvSpPr>
        <p:spPr>
          <a:xfrm>
            <a:off x="677334" y="2777069"/>
            <a:ext cx="3854528" cy="258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1pPr>
            <a:lvl2pPr marL="914400" lvl="1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20"/>
              <a:buNone/>
              <a:defRPr sz="1400"/>
            </a:lvl2pPr>
            <a:lvl3pPr marL="1371600" lvl="2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3pPr>
            <a:lvl4pPr marL="1828800" lvl="3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4pPr>
            <a:lvl5pPr marL="2286000" lvl="4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5pPr>
            <a:lvl6pPr marL="2743200" lvl="5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6pPr>
            <a:lvl7pPr marL="3200400" lvl="6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7pPr>
            <a:lvl8pPr marL="3657600" lvl="7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8pPr>
            <a:lvl9pPr marL="4114800" lvl="8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כיתוב" type="picTx">
  <p:cSld name="PICTURE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Trebuchet MS"/>
              <a:buNone/>
              <a:defRPr sz="2400" b="0"/>
            </a:lvl1pPr>
            <a:lvl2pPr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9"/>
          <p:cNvSpPr>
            <a:spLocks noGrp="1"/>
          </p:cNvSpPr>
          <p:nvPr>
            <p:ph type="pic" idx="2"/>
          </p:nvPr>
        </p:nvSpPr>
        <p:spPr>
          <a:xfrm>
            <a:off x="677334" y="609600"/>
            <a:ext cx="8596668" cy="3845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None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body" idx="1"/>
          </p:nvPr>
        </p:nvSpPr>
        <p:spPr>
          <a:xfrm>
            <a:off x="677334" y="5367338"/>
            <a:ext cx="8596667" cy="674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1pPr>
            <a:lvl2pPr marL="914400" lvl="1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  <p:sp>
        <p:nvSpPr>
          <p:cNvPr id="93" name="Google Shape;93;p19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10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Google Shape;11;p10"/>
            <p:cNvCxnSpPr/>
            <p:nvPr/>
          </p:nvCxnSpPr>
          <p:spPr>
            <a:xfrm>
              <a:off x="9371012" y="0"/>
              <a:ext cx="1219200" cy="6858000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411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" name="Google Shape;12;p10"/>
            <p:cNvCxnSpPr/>
            <p:nvPr/>
          </p:nvCxnSpPr>
          <p:spPr>
            <a:xfrm flipH="1">
              <a:off x="7425267" y="3681413"/>
              <a:ext cx="4763558" cy="3176587"/>
            </a:xfrm>
            <a:prstGeom prst="straightConnector1">
              <a:avLst/>
            </a:prstGeom>
            <a:noFill/>
            <a:ln w="9525" cap="flat" cmpd="sng">
              <a:solidFill>
                <a:schemeClr val="accent1">
                  <a:alpha val="69411"/>
                </a:schemeClr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3" name="Google Shape;13;p10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 extrusionOk="0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5294"/>
              </a:schemeClr>
            </a:solidFill>
            <a:ln>
              <a:noFill/>
            </a:ln>
          </p:spPr>
        </p:sp>
        <p:sp>
          <p:nvSpPr>
            <p:cNvPr id="14" name="Google Shape;14;p10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 extrusionOk="0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</p:spPr>
        </p:sp>
        <p:sp>
          <p:nvSpPr>
            <p:cNvPr id="15" name="Google Shape;15;p10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10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 extrusionOk="0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6B0E3">
                <a:alpha val="49411"/>
              </a:srgbClr>
            </a:solidFill>
            <a:ln>
              <a:noFill/>
            </a:ln>
          </p:spPr>
        </p:sp>
        <p:sp>
          <p:nvSpPr>
            <p:cNvPr id="17" name="Google Shape;17;p10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 extrusionOk="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69411"/>
              </a:schemeClr>
            </a:solidFill>
            <a:ln>
              <a:noFill/>
            </a:ln>
          </p:spPr>
        </p:sp>
        <p:sp>
          <p:nvSpPr>
            <p:cNvPr id="18" name="Google Shape;18;p10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 extrusionOk="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26292">
                <a:alpha val="80000"/>
              </a:srgbClr>
            </a:solidFill>
            <a:ln>
              <a:noFill/>
            </a:ln>
          </p:spPr>
        </p:sp>
        <p:sp>
          <p:nvSpPr>
            <p:cNvPr id="19" name="Google Shape;19;p1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rgbClr val="16B0E3">
                <a:alpha val="654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10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69411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" name="Google Shape;21;p10"/>
          <p:cNvSpPr txBox="1"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Trebuchet MS"/>
              <a:buNone/>
              <a:defRPr sz="36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2004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Noto Sans Symbols"/>
              <a:buChar char="►"/>
              <a:defRPr sz="18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914400" marR="0" lvl="1" indent="-30988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Noto Sans Symbols"/>
              <a:buChar char="►"/>
              <a:defRPr sz="16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1371600" marR="0" lvl="2" indent="-29971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120"/>
              <a:buFont typeface="Noto Sans Symbols"/>
              <a:buChar char="►"/>
              <a:defRPr sz="1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1828800" marR="0" lvl="3" indent="-28956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2286000" marR="0" lvl="4" indent="-28956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2743200" marR="0" lvl="5" indent="-28956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3200400" marR="0" lvl="6" indent="-28956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3657600" marR="0" lvl="7" indent="-28955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4114800" marR="0" lvl="8" indent="-289559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960"/>
              <a:buFont typeface="Noto Sans Symbols"/>
              <a:buChar char="►"/>
              <a:defRPr sz="12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dt" idx="10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ftr" idx="11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sldNum" idx="12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accent1"/>
                </a:solidFill>
                <a:latin typeface="Trebuchet MS"/>
                <a:ea typeface="Trebuchet MS"/>
                <a:cs typeface="Trebuchet MS"/>
                <a:sym typeface="Trebuchet M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7.png"/><Relationship Id="rId7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2.png"/><Relationship Id="rId10" Type="http://schemas.openxmlformats.org/officeDocument/2006/relationships/image" Target="../media/image23.jpeg"/><Relationship Id="rId4" Type="http://schemas.openxmlformats.org/officeDocument/2006/relationships/image" Target="../media/image18.png"/><Relationship Id="rId9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34.jpg"/><Relationship Id="rId4" Type="http://schemas.openxmlformats.org/officeDocument/2006/relationships/image" Target="../media/image28.jpeg"/><Relationship Id="rId9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"/>
          <p:cNvSpPr txBox="1"/>
          <p:nvPr/>
        </p:nvSpPr>
        <p:spPr>
          <a:xfrm>
            <a:off x="603504" y="189945"/>
            <a:ext cx="10503000" cy="2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800"/>
              <a:buFont typeface="Arial"/>
              <a:buNone/>
            </a:pPr>
            <a:r>
              <a:rPr lang="x-none" sz="8800" b="1" i="0" u="none" strike="noStrike" cap="none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אח גדול</a:t>
            </a:r>
            <a:r>
              <a:rPr lang="he-IL" sz="8800" b="1" i="0" u="none" strike="noStrike" cap="none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r>
              <a:rPr lang="x-none" sz="8800" b="1" i="0" u="none" strike="noStrike" cap="none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למען </a:t>
            </a:r>
            <a:r>
              <a:rPr lang="x-none" sz="88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חיילים בודדים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538" y="3865418"/>
            <a:ext cx="4462467" cy="2098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97" y="2642055"/>
            <a:ext cx="3514351" cy="332232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9"/>
          <p:cNvSpPr txBox="1"/>
          <p:nvPr/>
        </p:nvSpPr>
        <p:spPr>
          <a:xfrm>
            <a:off x="72736" y="287632"/>
            <a:ext cx="9656480" cy="633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413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endParaRPr sz="20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22098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22098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22098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24130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endParaRPr sz="20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41" name="Google Shape;241;p9"/>
          <p:cNvSpPr/>
          <p:nvPr/>
        </p:nvSpPr>
        <p:spPr>
          <a:xfrm>
            <a:off x="1092118" y="71786"/>
            <a:ext cx="9436500" cy="42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x-none" sz="60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זוהי זכות להיות חלק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x-none" sz="60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ממשפחת "אח גדול"!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1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x-none" sz="60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/>
            </a:r>
            <a:br>
              <a:rPr lang="x-none" sz="60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</a:br>
            <a:endParaRPr sz="60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43" name="Google Shape;243;p9"/>
          <p:cNvSpPr txBox="1"/>
          <p:nvPr/>
        </p:nvSpPr>
        <p:spPr>
          <a:xfrm>
            <a:off x="1571675" y="4451350"/>
            <a:ext cx="8477400" cy="154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x-none" sz="46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איש קשר </a:t>
            </a:r>
            <a:r>
              <a:rPr lang="x-none" sz="4600" b="1" i="0" u="none" strike="noStrike" cap="none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– </a:t>
            </a:r>
            <a:r>
              <a:rPr lang="he-IL" sz="4600" b="1" i="0" u="none" strike="noStrike" cap="none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דוד ורטחה</a:t>
            </a:r>
            <a:r>
              <a:rPr lang="x-none" sz="4600" b="1" i="0" u="none" strike="noStrike" cap="none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endParaRPr sz="4600" b="1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he-IL" sz="4600" b="1" i="0" u="none" strike="noStrike" cap="none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052-7859732</a:t>
            </a:r>
            <a:endParaRPr sz="4600" b="1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00"/>
              <a:buFont typeface="Arial"/>
              <a:buNone/>
            </a:pPr>
            <a:r>
              <a:rPr lang="en-US" sz="4600" b="1" i="0" u="none" strike="noStrike" cap="none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david@achgadol</a:t>
            </a:r>
            <a:r>
              <a:rPr lang="en-US" sz="4600" b="1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.org</a:t>
            </a:r>
            <a:endParaRPr sz="4600" b="1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9818" y="1988783"/>
            <a:ext cx="2678502" cy="253214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"/>
          <p:cNvSpPr txBox="1"/>
          <p:nvPr/>
        </p:nvSpPr>
        <p:spPr>
          <a:xfrm>
            <a:off x="72736" y="287632"/>
            <a:ext cx="9656480" cy="633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413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endParaRPr sz="20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080"/>
              <a:buFont typeface="Noto Sans Symbols"/>
              <a:buNone/>
            </a:pPr>
            <a:endParaRPr sz="2600" b="0" i="1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עמותת "אח גדול" למען חיילים בודדים מפעילה </a:t>
            </a:r>
            <a:r>
              <a:rPr lang="x-none" sz="2400" b="0" i="0" u="sng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מודל חניכה ייחודי</a:t>
            </a:r>
            <a:r>
              <a:rPr lang="x-none" sz="24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המאפשר ליווי של החייל במהלך שירותו הצבאי.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ייחודיות המודל היא בכך </a:t>
            </a:r>
            <a:r>
              <a:rPr lang="x-none" sz="2400" b="0" i="0" u="sng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שכל המתנדבים היו חיילים בודדים בעצמם </a:t>
            </a:r>
            <a:r>
              <a:rPr lang="x-none" sz="24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ותורמים מניסיונם לחיילים הצעירים ומהווים עבורם מודל לחיקוי ודוגמא אישית לקראת יציאתם לאזרחות.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במהלך הליווי מתנדבי העמותה עוסקים רבות במיצוי זכויות של חיילים בודדים, אך הערך המוסף הוא בכך שהחייל יודע שיש לו כתובת </a:t>
            </a:r>
            <a:r>
              <a:rPr lang="x-none" sz="2400" b="0" i="0" u="sng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בגובה העיניים</a:t>
            </a:r>
            <a:r>
              <a:rPr lang="x-none" sz="24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לכל עניין שיידרש.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r>
              <a:rPr lang="x-none" sz="2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x-none" sz="2400" b="0" i="0" u="none" strike="noStrike" cap="none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24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22098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24130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endParaRPr sz="20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55" name="Google Shape;155;p2"/>
          <p:cNvSpPr/>
          <p:nvPr/>
        </p:nvSpPr>
        <p:spPr>
          <a:xfrm>
            <a:off x="0" y="16114"/>
            <a:ext cx="12192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x-none" sz="60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רציונל -אח גדול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" name="Google Shape;158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98094" y="4656461"/>
            <a:ext cx="2975275" cy="198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14041" y="4592523"/>
            <a:ext cx="2815176" cy="211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7" y="19043"/>
            <a:ext cx="1340428" cy="1267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10" y="4656461"/>
            <a:ext cx="3039800" cy="202603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"/>
          <p:cNvSpPr txBox="1"/>
          <p:nvPr/>
        </p:nvSpPr>
        <p:spPr>
          <a:xfrm>
            <a:off x="1505919" y="1437429"/>
            <a:ext cx="9656400" cy="4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42545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100"/>
              <a:buFont typeface="David"/>
              <a:buChar char="➢"/>
            </a:pPr>
            <a:r>
              <a:rPr lang="x-none" sz="31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סגירת מעגל - הזדמנות לעזור לחיילים בודדים כמוך! </a:t>
            </a:r>
            <a:endParaRPr sz="31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457200" marR="0" lvl="0" indent="-42545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100"/>
              <a:buFont typeface="David"/>
              <a:buChar char="➢"/>
            </a:pPr>
            <a:r>
              <a:rPr lang="x-none" sz="31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להשתמש בניסיון ומידע שקיבלת כחייל בודד</a:t>
            </a:r>
            <a:endParaRPr sz="31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457200" marR="0" lvl="0" indent="-42545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100"/>
              <a:buFont typeface="David"/>
              <a:buChar char="➢"/>
            </a:pPr>
            <a:r>
              <a:rPr lang="x-none" sz="31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קהילה של מתנדבים - להכיר אנשים עם רקע דומה לך</a:t>
            </a:r>
            <a:endParaRPr sz="31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457200" marR="0" lvl="0" indent="-42545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100"/>
              <a:buFont typeface="David"/>
              <a:buChar char="➢"/>
            </a:pPr>
            <a:r>
              <a:rPr lang="x-none" sz="31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הזדמנות להיות מודל לחיקוי</a:t>
            </a:r>
            <a:endParaRPr sz="31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457200" marR="0" lvl="0" indent="-42545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100"/>
              <a:buFont typeface="David"/>
              <a:buChar char="➢"/>
            </a:pPr>
            <a:r>
              <a:rPr lang="x-none" sz="31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התנדבות כיפית - אירועים מפגשים וסמינרים</a:t>
            </a:r>
            <a:endParaRPr sz="31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457200" marR="0" lvl="0" indent="-42545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100"/>
              <a:buFont typeface="David"/>
              <a:buChar char="➢"/>
            </a:pPr>
            <a:r>
              <a:rPr lang="x-none" sz="31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התנדבות משמעותית ומשנה חיים.</a:t>
            </a:r>
            <a:endParaRPr sz="31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457200" marR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165" name="Google Shape;165;p3"/>
          <p:cNvPicPr preferRelativeResize="0"/>
          <p:nvPr/>
        </p:nvPicPr>
        <p:blipFill rotWithShape="1">
          <a:blip r:embed="rId3">
            <a:alphaModFix/>
          </a:blip>
          <a:srcRect l="1597" t="1955" r="75300" b="1512"/>
          <a:stretch/>
        </p:blipFill>
        <p:spPr>
          <a:xfrm>
            <a:off x="0" y="0"/>
            <a:ext cx="29527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"/>
          <p:cNvSpPr txBox="1">
            <a:spLocks noGrp="1"/>
          </p:cNvSpPr>
          <p:nvPr>
            <p:ph type="title"/>
          </p:nvPr>
        </p:nvSpPr>
        <p:spPr>
          <a:xfrm>
            <a:off x="3589125" y="104275"/>
            <a:ext cx="6686400" cy="10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Trebuchet MS"/>
              <a:buNone/>
            </a:pPr>
            <a:r>
              <a:rPr lang="x-none" sz="4900" b="1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למה להתנדב באח גדול?</a:t>
            </a:r>
            <a:endParaRPr sz="4900" b="1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4"/>
          <p:cNvSpPr txBox="1"/>
          <p:nvPr/>
        </p:nvSpPr>
        <p:spPr>
          <a:xfrm>
            <a:off x="72736" y="287632"/>
            <a:ext cx="9656480" cy="633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413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endParaRPr sz="20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80"/>
              <a:buFont typeface="Noto Sans Symbols"/>
              <a:buNone/>
            </a:pPr>
            <a:endParaRPr sz="3600" b="1" i="0" u="sng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עזרה במיצוי הזכויות כחיילים בודדים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תיווך הקשר עם צה"ל – מפקדים וסגל ת"ש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גישור על פערים תרבותיים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הנגשת מידע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ייעוץ והכוונה - להצלחה של החיילים בצבא ובאזרחות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מפגשים ואירועים - העמותה מקיימת סמינרים וטיולים לאורך השנה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ניסיון שלנו כחיילים בודדים  - אנחנו רוצים לחלוק עם החיילים את הניסיון שלנו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אח גדול אישי - זמין לכל דבר שצריך. פשוט כי אכפת לו מהחייל!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/>
            </a:r>
            <a:b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</a:br>
            <a:endParaRPr sz="24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rPr lang="x-none" sz="20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/>
            </a:r>
            <a:br>
              <a:rPr lang="x-none" sz="20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</a:br>
            <a:endParaRPr sz="20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72" name="Google Shape;172;p4"/>
          <p:cNvSpPr/>
          <p:nvPr/>
        </p:nvSpPr>
        <p:spPr>
          <a:xfrm>
            <a:off x="0" y="16114"/>
            <a:ext cx="12192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x-none" sz="60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למה זה טוב לחיילים?</a:t>
            </a:r>
            <a:endParaRPr sz="49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151873"/>
            <a:ext cx="1423555" cy="13457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216" y="5083855"/>
            <a:ext cx="2238259" cy="16786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5208545"/>
            <a:ext cx="2402609" cy="1601739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"/>
          <p:cNvSpPr txBox="1"/>
          <p:nvPr/>
        </p:nvSpPr>
        <p:spPr>
          <a:xfrm>
            <a:off x="72736" y="246068"/>
            <a:ext cx="9997856" cy="633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413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endParaRPr sz="20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ערכים מובילים: </a:t>
            </a:r>
            <a:r>
              <a:rPr lang="x-none" sz="24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ציונות, נתינה, משפחתיות, רבגוניות</a:t>
            </a:r>
            <a:endParaRPr sz="24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אות נשיא המדינה 2014 - </a:t>
            </a:r>
            <a:r>
              <a:rPr lang="he-IL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בקטגוריית לכידות חברתית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אות ראש העיר נתניה לשנת 2016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אות שרת הקליטה לשנת 2017 - </a:t>
            </a:r>
            <a:r>
              <a:rPr lang="he-IL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לפעילות פורצת דרך </a:t>
            </a:r>
            <a:endParaRPr sz="24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פרס ע"ש יוסי הראל לשנת 2019 – </a:t>
            </a:r>
            <a:r>
              <a:rPr lang="he-IL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עבור מיזם חברתי התנדבותי ייחודי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תו מידות לאפקטיביות ותרבות ארגונית באיכות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2098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 dirty="0">
              <a:solidFill>
                <a:srgbClr val="3F3F3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r>
              <a:rPr lang="x-none" sz="2400" b="0" i="0" u="none" strike="noStrike" cap="none" dirty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  <a:t/>
            </a:r>
            <a:br>
              <a:rPr lang="x-none" sz="2400" b="0" i="0" u="none" strike="noStrike" cap="none" dirty="0">
                <a:solidFill>
                  <a:srgbClr val="3F3F3F"/>
                </a:solidFill>
                <a:latin typeface="Trebuchet MS"/>
                <a:ea typeface="Trebuchet MS"/>
                <a:cs typeface="Trebuchet MS"/>
                <a:sym typeface="Trebuchet MS"/>
              </a:rPr>
            </a:br>
            <a:endParaRPr sz="24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22098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24130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endParaRPr sz="20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181" name="Google Shape;181;p5"/>
          <p:cNvSpPr/>
          <p:nvPr/>
        </p:nvSpPr>
        <p:spPr>
          <a:xfrm>
            <a:off x="0" y="16114"/>
            <a:ext cx="12192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x-none" sz="60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"אח גדול" על המפה כבר עשור!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" name="Google Shape;182;p5" descr="××××"/>
          <p:cNvPicPr preferRelativeResize="0"/>
          <p:nvPr/>
        </p:nvPicPr>
        <p:blipFill rotWithShape="1">
          <a:blip r:embed="rId3">
            <a:alphaModFix/>
          </a:blip>
          <a:srcRect l="18879" r="22599"/>
          <a:stretch/>
        </p:blipFill>
        <p:spPr>
          <a:xfrm>
            <a:off x="8042854" y="5110534"/>
            <a:ext cx="1889760" cy="154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16168" y="5293519"/>
            <a:ext cx="2458001" cy="1381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9882" y="5046905"/>
            <a:ext cx="3051494" cy="1716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" y="67924"/>
            <a:ext cx="1548246" cy="14636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171" y="5046905"/>
            <a:ext cx="1692563" cy="16925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4092" y="4884351"/>
            <a:ext cx="1797568" cy="179756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6"/>
          <p:cNvSpPr txBox="1"/>
          <p:nvPr/>
        </p:nvSpPr>
        <p:spPr>
          <a:xfrm>
            <a:off x="0" y="781413"/>
            <a:ext cx="9849600" cy="63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413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endParaRPr sz="20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endParaRPr sz="20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"/>
              <a:buFont typeface="Noto Sans Symbols"/>
              <a:buNone/>
            </a:pPr>
            <a:endParaRPr sz="2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1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הכנה לגיוס </a:t>
            </a:r>
            <a:r>
              <a:rPr lang="x-none" sz="24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– </a:t>
            </a:r>
            <a:r>
              <a:rPr lang="x-none" sz="24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סדנאות הכנה לגיוס ואזרחות – העברת סדנאות </a:t>
            </a:r>
            <a:r>
              <a:rPr lang="he-IL" sz="24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לכ </a:t>
            </a:r>
            <a:r>
              <a:rPr lang="he-IL" sz="2400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700 </a:t>
            </a:r>
            <a:r>
              <a:rPr lang="x-none" sz="24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עולים בודדים ברוסית, צרפתית, אנגלית, וספרדית. </a:t>
            </a:r>
            <a:endParaRPr lang="he-IL" sz="2400" dirty="0" smtClean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endParaRPr sz="2400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1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ליווי </a:t>
            </a:r>
            <a:r>
              <a:rPr lang="x-none" sz="2400" b="1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חיילים</a:t>
            </a:r>
            <a:r>
              <a:rPr lang="x-none" sz="24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– בעמותה מתנדבים כ-</a:t>
            </a:r>
            <a:r>
              <a:rPr lang="he-IL" sz="24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r>
              <a:rPr lang="he-IL" sz="2400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500</a:t>
            </a:r>
            <a:r>
              <a:rPr lang="x-none" sz="2400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r>
              <a:rPr lang="he-IL" sz="2400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r>
              <a:rPr lang="x-none" sz="24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חיילים בודדים לשעבר, </a:t>
            </a:r>
            <a:endParaRPr lang="he-IL" sz="2400" dirty="0" smtClean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R="0" lvl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</a:pPr>
            <a:r>
              <a:rPr lang="x-none" sz="2400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המלווים </a:t>
            </a:r>
            <a:r>
              <a:rPr lang="x-none" sz="24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אישית מעל </a:t>
            </a:r>
            <a:r>
              <a:rPr lang="he-IL" sz="2400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1500</a:t>
            </a:r>
            <a:r>
              <a:rPr lang="x-none" sz="2400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r>
              <a:rPr lang="he-IL" sz="2400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r>
              <a:rPr lang="x-none" sz="24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חיילים. 	</a:t>
            </a:r>
            <a:endParaRPr sz="2400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b="1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מועדוני חיילים </a:t>
            </a:r>
            <a:r>
              <a:rPr lang="x-none" sz="24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– הפעלת רשת מועדונים ארצית בבתי החייל בכל האר</a:t>
            </a:r>
            <a:r>
              <a:rPr lang="he-IL" sz="24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ץ </a:t>
            </a:r>
            <a:r>
              <a:rPr lang="he-IL" sz="2400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כ1200  </a:t>
            </a:r>
            <a:r>
              <a:rPr lang="x-none" sz="2400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r>
              <a:rPr lang="he-IL" sz="2400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r>
              <a:rPr lang="x-none" sz="24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חיילים בשנה</a:t>
            </a:r>
            <a:endParaRPr sz="2400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3429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Char char="►"/>
            </a:pPr>
            <a:r>
              <a:rPr lang="x-none" sz="24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r>
              <a:rPr lang="x-none" sz="2400" b="1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אח </a:t>
            </a:r>
            <a:r>
              <a:rPr lang="x-none" sz="2400" b="1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ל</a:t>
            </a:r>
            <a:r>
              <a:rPr lang="he-IL" sz="2400" b="1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עתיד</a:t>
            </a:r>
            <a:r>
              <a:rPr lang="x-none" sz="2400" b="1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r>
              <a:rPr lang="x-none" sz="24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– סמינרים לחיילים בודדים משוחררים ליציאה חלקה יותר לאזרחות.	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0" marR="0" lvl="4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b="1" i="0" u="sng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22098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22098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34290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❖"/>
            </a:pPr>
            <a:r>
              <a:rPr lang="x-none" sz="2000" b="0" i="0" u="none" strike="noStrike" cap="none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6"/>
          <p:cNvSpPr/>
          <p:nvPr/>
        </p:nvSpPr>
        <p:spPr>
          <a:xfrm>
            <a:off x="-400050" y="193289"/>
            <a:ext cx="12192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x-none" sz="60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מה אנחנו עושים?</a:t>
            </a:r>
            <a:endParaRPr sz="28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35" y="193289"/>
            <a:ext cx="1251567" cy="1183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142" y="2487313"/>
            <a:ext cx="2027815" cy="16775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5412" y="193289"/>
            <a:ext cx="2170545" cy="1627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058142" y="4941453"/>
            <a:ext cx="2050470" cy="153785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7"/>
          <p:cNvSpPr txBox="1"/>
          <p:nvPr/>
        </p:nvSpPr>
        <p:spPr>
          <a:xfrm>
            <a:off x="72736" y="287632"/>
            <a:ext cx="9656480" cy="633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413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endParaRPr sz="20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355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20"/>
              <a:buFont typeface="Noto Sans Symbols"/>
              <a:buChar char="►"/>
            </a:pPr>
            <a:r>
              <a:rPr lang="x-none" sz="26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להיות ב"אח גדול" משמע להיות חלק ממשפחה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55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20"/>
              <a:buFont typeface="Noto Sans Symbols"/>
              <a:buChar char="►"/>
            </a:pPr>
            <a:r>
              <a:rPr lang="x-none" sz="26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חלק מקהילה מובילה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556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120"/>
              <a:buFont typeface="Noto Sans Symbols"/>
              <a:buChar char="►"/>
            </a:pPr>
            <a:r>
              <a:rPr lang="x-none" sz="26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הרבה פעילויות הדרכה וגיבוש לחיבור המתנדבים והחיילים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endParaRPr sz="24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342900" marR="0" lvl="0" indent="-24130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endParaRPr sz="20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03" name="Google Shape;203;p7"/>
          <p:cNvSpPr/>
          <p:nvPr/>
        </p:nvSpPr>
        <p:spPr>
          <a:xfrm>
            <a:off x="0" y="16114"/>
            <a:ext cx="12192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lang="x-none" sz="60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פעילויות מגוונות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7"/>
          <p:cNvSpPr/>
          <p:nvPr/>
        </p:nvSpPr>
        <p:spPr>
          <a:xfrm>
            <a:off x="1871663" y="357505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900"/>
              <a:buFont typeface="Arial"/>
              <a:buNone/>
            </a:pPr>
            <a:r>
              <a:rPr lang="x-none" sz="9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x-none" sz="9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x-none" sz="9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x-none" sz="900" b="0" i="0" u="none" strike="noStrike" cap="none">
                <a:solidFill>
                  <a:srgbClr val="222222"/>
                </a:solidFill>
                <a:latin typeface="Arial"/>
                <a:ea typeface="Arial"/>
                <a:cs typeface="Arial"/>
                <a:sym typeface="Arial"/>
              </a:rPr>
            </a:br>
            <a:endParaRPr sz="9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x-none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x-none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6" name="Google Shape;20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173530"/>
            <a:ext cx="2035735" cy="1667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45437" y="1433093"/>
            <a:ext cx="2088600" cy="208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21" y="56421"/>
            <a:ext cx="1512682" cy="14300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73734"/>
            <a:ext cx="4289105" cy="199979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07" y="5198696"/>
            <a:ext cx="2242598" cy="1616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841" y="3193675"/>
            <a:ext cx="3243754" cy="14961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841" y="4759721"/>
            <a:ext cx="3243754" cy="20558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717" y="3591421"/>
            <a:ext cx="4234320" cy="317574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9df2a80eb3_0_3"/>
          <p:cNvSpPr txBox="1">
            <a:spLocks noGrp="1"/>
          </p:cNvSpPr>
          <p:nvPr>
            <p:ph type="title"/>
          </p:nvPr>
        </p:nvSpPr>
        <p:spPr>
          <a:xfrm>
            <a:off x="1225034" y="-196925"/>
            <a:ext cx="8596800" cy="132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x-none" sz="6000" b="1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מסלולי התנדבות</a:t>
            </a:r>
            <a:endParaRPr sz="6000" b="1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18" name="Google Shape;218;g9df2a80eb3_0_3"/>
          <p:cNvSpPr txBox="1">
            <a:spLocks noGrp="1"/>
          </p:cNvSpPr>
          <p:nvPr>
            <p:ph type="body" idx="1"/>
          </p:nvPr>
        </p:nvSpPr>
        <p:spPr>
          <a:xfrm>
            <a:off x="917034" y="1009664"/>
            <a:ext cx="8596800" cy="38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3200"/>
              <a:buNone/>
            </a:pPr>
            <a:r>
              <a:rPr lang="x-none" sz="32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הכנה לצה"ל לעולים חדשים: העברת סדנאות הכנה לגיוס לעולים חדשים</a:t>
            </a:r>
            <a:r>
              <a:rPr lang="x-none" sz="3200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.</a:t>
            </a:r>
            <a:endParaRPr lang="he-IL" sz="3200" dirty="0" smtClean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50800" lvl="0" indent="0">
              <a:buSzPts val="3200"/>
              <a:buNone/>
            </a:pPr>
            <a:r>
              <a:rPr lang="he-IL" sz="3200" dirty="0">
                <a:solidFill>
                  <a:srgbClr val="FF0000"/>
                </a:solidFill>
              </a:rPr>
              <a:t>חדש - ליווי לוגיסטי וחברתי של בית אח גדול ביפו</a:t>
            </a:r>
            <a:endParaRPr sz="3200" dirty="0">
              <a:solidFill>
                <a:srgbClr val="FF000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45720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3200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5080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x-none" sz="32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ליווי חיילים בודדים: מיצוי זכויות, מידע, מענה רגשי, נסיעות לטקסים.</a:t>
            </a:r>
            <a:endParaRPr sz="3200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45720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5080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x-none" sz="3200" dirty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הדרכה בבתי חייל - מועדונים: הקניית כלים לאזרחות, יצירת קשר אישי</a:t>
            </a:r>
            <a:r>
              <a:rPr lang="x-none" sz="3200" dirty="0" smtClean="0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..</a:t>
            </a:r>
            <a:endParaRPr sz="3200" dirty="0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40"/>
              <a:buNone/>
            </a:pPr>
            <a:endParaRPr dirty="0"/>
          </a:p>
        </p:txBody>
      </p:sp>
      <p:pic>
        <p:nvPicPr>
          <p:cNvPr id="219" name="Google Shape;219;g9df2a80eb3_0_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311" y="5336550"/>
            <a:ext cx="2345664" cy="1320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602" y="234975"/>
            <a:ext cx="2360295" cy="177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643" y="2172855"/>
            <a:ext cx="2325254" cy="23252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285" y="4581236"/>
            <a:ext cx="2546612" cy="190995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8"/>
          <p:cNvSpPr txBox="1"/>
          <p:nvPr/>
        </p:nvSpPr>
        <p:spPr>
          <a:xfrm>
            <a:off x="-3579766" y="2735269"/>
            <a:ext cx="9656480" cy="633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4130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endParaRPr sz="20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Noto Sans Symbols"/>
              <a:buNone/>
            </a:pPr>
            <a:endParaRPr sz="4000" b="1" i="0" u="sng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920"/>
              <a:buFont typeface="Noto Sans Symbols"/>
              <a:buNone/>
            </a:pPr>
            <a:r>
              <a:rPr lang="x-none" sz="24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/>
            </a:r>
            <a:br>
              <a:rPr lang="x-none" sz="24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</a:br>
            <a:endParaRPr sz="24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  <a:p>
            <a:pPr marL="0" marR="0" lvl="0" indent="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None/>
            </a:pPr>
            <a:r>
              <a:rPr lang="x-none" sz="20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/>
            </a:r>
            <a:br>
              <a:rPr lang="x-none" sz="2000" b="0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</a:br>
            <a:endParaRPr sz="2000" b="0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sp>
        <p:nvSpPr>
          <p:cNvPr id="227" name="Google Shape;227;p8"/>
          <p:cNvSpPr/>
          <p:nvPr/>
        </p:nvSpPr>
        <p:spPr>
          <a:xfrm>
            <a:off x="0" y="16114"/>
            <a:ext cx="12192000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x-none" sz="7200" b="1" i="0" u="none" strike="noStrike" cap="none">
                <a:solidFill>
                  <a:srgbClr val="002060"/>
                </a:solidFill>
                <a:latin typeface="David"/>
                <a:ea typeface="David"/>
                <a:cs typeface="David"/>
                <a:sym typeface="David"/>
              </a:rPr>
              <a:t>החיילים לא לבד!</a:t>
            </a:r>
            <a:endParaRPr sz="6100" b="1" i="0" u="none" strike="noStrike" cap="none">
              <a:solidFill>
                <a:srgbClr val="002060"/>
              </a:solidFill>
              <a:latin typeface="David"/>
              <a:ea typeface="David"/>
              <a:cs typeface="David"/>
              <a:sym typeface="David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59" y="73880"/>
            <a:ext cx="1339498" cy="12663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9" y="1513404"/>
            <a:ext cx="2112871" cy="28124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284" y="1527749"/>
            <a:ext cx="2102427" cy="28032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924" y="1531416"/>
            <a:ext cx="3725949" cy="27944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605" y="4467010"/>
            <a:ext cx="4174217" cy="23479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086" y="1537176"/>
            <a:ext cx="3730838" cy="27981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39" y="4424018"/>
            <a:ext cx="3651864" cy="24339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086" y="4411662"/>
            <a:ext cx="3258774" cy="240334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פיאה">
  <a:themeElements>
    <a:clrScheme name="Facet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368</Words>
  <Application>Microsoft Office PowerPoint</Application>
  <PresentationFormat>Widescreen</PresentationFormat>
  <Paragraphs>92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David</vt:lpstr>
      <vt:lpstr>Noto Sans Symbols</vt:lpstr>
      <vt:lpstr>Trebuchet MS</vt:lpstr>
      <vt:lpstr>פיאה</vt:lpstr>
      <vt:lpstr>PowerPoint Presentation</vt:lpstr>
      <vt:lpstr>PowerPoint Presentation</vt:lpstr>
      <vt:lpstr>למה להתנדב באח גדול?</vt:lpstr>
      <vt:lpstr>PowerPoint Presentation</vt:lpstr>
      <vt:lpstr>PowerPoint Presentation</vt:lpstr>
      <vt:lpstr>PowerPoint Presentation</vt:lpstr>
      <vt:lpstr>PowerPoint Presentation</vt:lpstr>
      <vt:lpstr>מסלולי התנדבות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לכ"א/פרט/ת"ש ורווחה/קמ"ד ת"ש חובה</dc:creator>
  <cp:lastModifiedBy>Microsoft account</cp:lastModifiedBy>
  <cp:revision>9</cp:revision>
  <dcterms:created xsi:type="dcterms:W3CDTF">2017-12-07T13:45:05Z</dcterms:created>
  <dcterms:modified xsi:type="dcterms:W3CDTF">2023-07-25T08:50:17Z</dcterms:modified>
</cp:coreProperties>
</file>