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15"/>
  </p:notesMasterIdLst>
  <p:sldIdLst>
    <p:sldId id="256" r:id="rId5"/>
    <p:sldId id="257" r:id="rId6"/>
    <p:sldId id="258" r:id="rId7"/>
    <p:sldId id="261" r:id="rId8"/>
    <p:sldId id="273" r:id="rId9"/>
    <p:sldId id="259" r:id="rId10"/>
    <p:sldId id="270" r:id="rId11"/>
    <p:sldId id="265" r:id="rId12"/>
    <p:sldId id="266" r:id="rId13"/>
    <p:sldId id="267" r:id="rId14"/>
  </p:sldIdLst>
  <p:sldSz cx="9144000" cy="5143500" type="screen16x9"/>
  <p:notesSz cx="6858000" cy="9144000"/>
  <p:embeddedFontLst>
    <p:embeddedFont>
      <p:font typeface="Assistant ExtraBold" panose="00000900000000000000" charset="-79"/>
      <p:bold r:id="rId16"/>
    </p:embeddedFont>
    <p:embeddedFont>
      <p:font typeface="Lato" panose="020B0604020202020204" charset="0"/>
      <p:regular r:id="rId17"/>
      <p:bold r:id="rId18"/>
      <p:italic r:id="rId19"/>
      <p:boldItalic r:id="rId20"/>
    </p:embeddedFont>
    <p:embeddedFont>
      <p:font typeface="Assistant" panose="020B0604020202020204" charset="-79"/>
      <p:regular r:id="rId21"/>
      <p:bold r:id="rId22"/>
    </p:embeddedFont>
    <p:embeddedFont>
      <p:font typeface="Assistant Light" panose="00000400000000000000" charset="-79"/>
      <p:regular r:id="rId23"/>
      <p:bold r:id="rId24"/>
    </p:embeddedFont>
    <p:embeddedFont>
      <p:font typeface="Assistant SemiBold" panose="00000700000000000000" charset="-79"/>
      <p:regular r:id="rId25"/>
      <p:bold r:id="rId26"/>
    </p:embeddedFont>
    <p:embeddedFont>
      <p:font typeface="Lato Black" panose="020B0604020202020204" charset="0"/>
      <p:bold r:id="rId27"/>
      <p:boldItalic r:id="rId28"/>
    </p:embeddedFont>
    <p:embeddedFont>
      <p:font typeface="EB Garamond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36">
          <p15:clr>
            <a:srgbClr val="9AA0A6"/>
          </p15:clr>
        </p15:guide>
        <p15:guide id="2" orient="horz" pos="630">
          <p15:clr>
            <a:srgbClr val="9AA0A6"/>
          </p15:clr>
        </p15:guide>
        <p15:guide id="3" pos="502">
          <p15:clr>
            <a:srgbClr val="9AA0A6"/>
          </p15:clr>
        </p15:guide>
        <p15:guide id="4" pos="566">
          <p15:clr>
            <a:srgbClr val="9AA0A6"/>
          </p15:clr>
        </p15:guide>
        <p15:guide id="5" orient="horz" pos="1728">
          <p15:clr>
            <a:srgbClr val="9AA0A6"/>
          </p15:clr>
        </p15:guide>
        <p15:guide id="6" pos="5473">
          <p15:clr>
            <a:srgbClr val="9AA0A6"/>
          </p15:clr>
        </p15:guide>
        <p15:guide id="7" orient="horz" pos="77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34D3"/>
    <a:srgbClr val="161B40"/>
    <a:srgbClr val="A88DCB"/>
    <a:srgbClr val="D8D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328"/>
      </p:cViewPr>
      <p:guideLst>
        <p:guide pos="236"/>
        <p:guide orient="horz" pos="630"/>
        <p:guide pos="502"/>
        <p:guide pos="566"/>
        <p:guide orient="horz" pos="1728"/>
        <p:guide pos="5473"/>
        <p:guide orient="horz" pos="7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9dc47f13d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Google Shape;35;g9dc47f13d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9dc47f13df_2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9dc47f13df_2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9dc47f13df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9dc47f13df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9dc47f13df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9dc47f13df_2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dc47f13df_2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9dc47f13df_2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dc47f13df_2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9dc47f13df_2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5483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dc47f13df_2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dc47f13df_2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9dc47f13df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9dc47f13df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9732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9dc47f13df_2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9dc47f13df_2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9dc47f13df_3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9dc47f13df_3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542925"/>
            <a:ext cx="662903" cy="4944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-56250" y="5070925"/>
            <a:ext cx="9267000" cy="77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1974" y="4741800"/>
            <a:ext cx="879475" cy="27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620">
          <p15:clr>
            <a:srgbClr val="FA7B17"/>
          </p15:clr>
        </p15:guide>
        <p15:guide id="3" pos="5631">
          <p15:clr>
            <a:srgbClr val="FA7B17"/>
          </p15:clr>
        </p15:guide>
        <p15:guide id="4" orient="horz" pos="3194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טקסט ותמונה1">
  <p:cSld name="טקסט ותמונה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542925"/>
            <a:ext cx="662903" cy="49442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>
            <a:off x="-56250" y="5070925"/>
            <a:ext cx="9267000" cy="77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1974" y="4741800"/>
            <a:ext cx="879475" cy="276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205175" y="1064247"/>
            <a:ext cx="8520600" cy="256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 sz="1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04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04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04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04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04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04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04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0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Font typeface="Lato"/>
              <a:buChar char="■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64100" y="171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94">
          <p15:clr>
            <a:srgbClr val="FA7B17"/>
          </p15:clr>
        </p15:guide>
        <p15:guide id="2" pos="2880">
          <p15:clr>
            <a:srgbClr val="FA7B17"/>
          </p15:clr>
        </p15:guide>
        <p15:guide id="3" orient="horz" pos="1620">
          <p15:clr>
            <a:srgbClr val="FA7B17"/>
          </p15:clr>
        </p15:guide>
        <p15:guide id="4" pos="5631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05175" y="1064247"/>
            <a:ext cx="8520600" cy="25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 sz="1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04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04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04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04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04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04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04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0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Font typeface="Lato"/>
              <a:buChar char="■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64100" y="171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631">
          <p15:clr>
            <a:srgbClr val="EA4335"/>
          </p15:clr>
        </p15:guide>
        <p15:guide id="2" pos="129">
          <p15:clr>
            <a:srgbClr val="EA4335"/>
          </p15:clr>
        </p15:guide>
        <p15:guide id="3" orient="horz" pos="319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did.li/SaTf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Me0j-RoMndw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4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1875" r="8466" b="10964"/>
          <a:stretch/>
        </p:blipFill>
        <p:spPr>
          <a:xfrm>
            <a:off x="0" y="-1"/>
            <a:ext cx="914400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4"/>
          <p:cNvSpPr/>
          <p:nvPr/>
        </p:nvSpPr>
        <p:spPr>
          <a:xfrm rot="-4051302">
            <a:off x="1438479" y="-2871337"/>
            <a:ext cx="6267042" cy="6267042"/>
          </a:xfrm>
          <a:prstGeom prst="chord">
            <a:avLst>
              <a:gd name="adj1" fmla="val 2700000"/>
              <a:gd name="adj2" fmla="val 16200000"/>
            </a:avLst>
          </a:prstGeom>
          <a:solidFill>
            <a:srgbClr val="7A34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" name="Google Shape;4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891" y="4445152"/>
            <a:ext cx="698348" cy="69834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4"/>
          <p:cNvSpPr/>
          <p:nvPr/>
        </p:nvSpPr>
        <p:spPr>
          <a:xfrm>
            <a:off x="12929542" y="792298"/>
            <a:ext cx="3329700" cy="208500"/>
          </a:xfrm>
          <a:prstGeom prst="arc">
            <a:avLst>
              <a:gd name="adj1" fmla="val 10807429"/>
              <a:gd name="adj2" fmla="val 0"/>
            </a:avLst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14"/>
          <p:cNvSpPr txBox="1"/>
          <p:nvPr/>
        </p:nvSpPr>
        <p:spPr>
          <a:xfrm>
            <a:off x="2109750" y="550307"/>
            <a:ext cx="4924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6000" dirty="0">
                <a:solidFill>
                  <a:schemeClr val="bg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עמותת תפוח </a:t>
            </a:r>
            <a:r>
              <a:rPr lang="en" sz="6000" dirty="0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מגייסת אותך</a:t>
            </a:r>
            <a:endParaRPr sz="6000" dirty="0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096848"/>
            <a:ext cx="2026452" cy="10493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5"/>
          <p:cNvPicPr preferRelativeResize="0"/>
          <p:nvPr/>
        </p:nvPicPr>
        <p:blipFill rotWithShape="1">
          <a:blip r:embed="rId3">
            <a:alphaModFix/>
            <a:duotone>
              <a:prstClr val="black"/>
              <a:srgbClr val="D9C3A5">
                <a:tint val="50000"/>
                <a:satMod val="180000"/>
              </a:srgbClr>
            </a:duotone>
          </a:blip>
          <a:srcRect l="9411" t="5024" r="8533"/>
          <a:stretch/>
        </p:blipFill>
        <p:spPr>
          <a:xfrm>
            <a:off x="-1" y="0"/>
            <a:ext cx="9144001" cy="5143676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5"/>
          <p:cNvSpPr/>
          <p:nvPr/>
        </p:nvSpPr>
        <p:spPr>
          <a:xfrm rot="-4051323">
            <a:off x="1991236" y="-2788477"/>
            <a:ext cx="5161539" cy="5161539"/>
          </a:xfrm>
          <a:prstGeom prst="chord">
            <a:avLst>
              <a:gd name="adj1" fmla="val 2700000"/>
              <a:gd name="adj2" fmla="val 16200000"/>
            </a:avLst>
          </a:prstGeom>
          <a:solidFill>
            <a:srgbClr val="7A34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5"/>
          <p:cNvSpPr txBox="1"/>
          <p:nvPr/>
        </p:nvSpPr>
        <p:spPr>
          <a:xfrm>
            <a:off x="2484450" y="428475"/>
            <a:ext cx="41751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dirty="0">
                <a:solidFill>
                  <a:schemeClr val="bg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מחכים </a:t>
            </a:r>
            <a:br>
              <a:rPr lang="en" sz="4300" dirty="0">
                <a:solidFill>
                  <a:schemeClr val="bg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lang="en" sz="4300" dirty="0">
                <a:solidFill>
                  <a:schemeClr val="bg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שתצטרפו אלינו</a:t>
            </a:r>
            <a:endParaRPr sz="4300" dirty="0">
              <a:solidFill>
                <a:schemeClr val="bg1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224" name="Google Shape;224;p25">
            <a:hlinkClick r:id="rId4"/>
          </p:cNvPr>
          <p:cNvSpPr/>
          <p:nvPr/>
        </p:nvSpPr>
        <p:spPr>
          <a:xfrm>
            <a:off x="4114800" y="3163693"/>
            <a:ext cx="3039044" cy="720482"/>
          </a:xfrm>
          <a:prstGeom prst="roundRect">
            <a:avLst>
              <a:gd name="adj" fmla="val 3823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להרשמה </a:t>
            </a:r>
            <a:r>
              <a:rPr lang="he-IL" sz="2000" dirty="0" smtClean="0">
                <a:solidFill>
                  <a:schemeClr val="dk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סרקו את ה</a:t>
            </a:r>
            <a:r>
              <a:rPr lang="en-US" sz="2000" dirty="0" smtClean="0">
                <a:solidFill>
                  <a:schemeClr val="dk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QR-</a:t>
            </a:r>
            <a:endParaRPr dirty="0"/>
          </a:p>
        </p:txBody>
      </p:sp>
      <p:pic>
        <p:nvPicPr>
          <p:cNvPr id="225" name="Google Shape;22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891" y="4355681"/>
            <a:ext cx="698348" cy="698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9" y="4538692"/>
            <a:ext cx="1024118" cy="530327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03" y="1379372"/>
            <a:ext cx="1635004" cy="846667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401" y="2710705"/>
            <a:ext cx="1575840" cy="1575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5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254"/>
          <a:stretch/>
        </p:blipFill>
        <p:spPr>
          <a:xfrm>
            <a:off x="1" y="0"/>
            <a:ext cx="1045795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5"/>
          <p:cNvSpPr/>
          <p:nvPr/>
        </p:nvSpPr>
        <p:spPr>
          <a:xfrm>
            <a:off x="4192825" y="-2027877"/>
            <a:ext cx="6950400" cy="6950400"/>
          </a:xfrm>
          <a:prstGeom prst="ellipse">
            <a:avLst/>
          </a:prstGeom>
          <a:solidFill>
            <a:srgbClr val="7A34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50" name="Google Shape;50;p15"/>
          <p:cNvSpPr txBox="1"/>
          <p:nvPr/>
        </p:nvSpPr>
        <p:spPr>
          <a:xfrm>
            <a:off x="5220675" y="1541885"/>
            <a:ext cx="3390000" cy="21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1" algn="r" rtl="1"/>
            <a:r>
              <a:rPr lang="he-IL" dirty="0" smtClean="0">
                <a:solidFill>
                  <a:srgbClr val="FFFFFF"/>
                </a:solidFill>
                <a:latin typeface="Assistant Light"/>
                <a:ea typeface="Assistant Light"/>
                <a:cs typeface="Assistant Light"/>
              </a:rPr>
              <a:t>תפוח </a:t>
            </a:r>
            <a:r>
              <a:rPr lang="he-IL" dirty="0">
                <a:solidFill>
                  <a:srgbClr val="FFFFFF"/>
                </a:solidFill>
                <a:latin typeface="Assistant Light"/>
                <a:ea typeface="Assistant Light"/>
                <a:cs typeface="Assistant Light"/>
              </a:rPr>
              <a:t>הוקמה בשנת 2000 במטרה להוות גשר בין אומת הסטרט-אפ הצומחת ובין אוכלוסיות הפריפריה הגיאוגרפית והחברתית בישראל. </a:t>
            </a:r>
            <a:endParaRPr lang="he-IL" dirty="0" smtClean="0">
              <a:solidFill>
                <a:srgbClr val="FFFFFF"/>
              </a:solidFill>
              <a:latin typeface="Assistant Light"/>
              <a:ea typeface="Assistant Light"/>
              <a:cs typeface="Assistant Light"/>
            </a:endParaRPr>
          </a:p>
          <a:p>
            <a:pPr lvl="1" algn="r" rtl="1"/>
            <a:r>
              <a:rPr lang="he-IL" dirty="0" smtClean="0">
                <a:solidFill>
                  <a:srgbClr val="FFFFFF"/>
                </a:solidFill>
                <a:latin typeface="Assistant Light"/>
                <a:ea typeface="Assistant Light"/>
                <a:cs typeface="Assistant Light"/>
              </a:rPr>
              <a:t>העמותה </a:t>
            </a:r>
            <a:r>
              <a:rPr lang="he-IL" dirty="0">
                <a:solidFill>
                  <a:srgbClr val="FFFFFF"/>
                </a:solidFill>
                <a:latin typeface="Assistant Light"/>
                <a:ea typeface="Assistant Light"/>
                <a:cs typeface="Assistant Light"/>
              </a:rPr>
              <a:t>פועלת ליצירת שוויון טכנולוגי </a:t>
            </a:r>
            <a:r>
              <a:rPr lang="he-IL" dirty="0" smtClean="0">
                <a:solidFill>
                  <a:srgbClr val="FFFFFF"/>
                </a:solidFill>
                <a:latin typeface="Assistant Light"/>
                <a:ea typeface="Assistant Light"/>
                <a:cs typeface="Assistant Light"/>
              </a:rPr>
              <a:t>בישראל,</a:t>
            </a:r>
            <a:r>
              <a:rPr lang="he-IL" dirty="0">
                <a:solidFill>
                  <a:srgbClr val="FFFFFF"/>
                </a:solidFill>
                <a:latin typeface="Assistant Light"/>
                <a:ea typeface="Assistant Light"/>
                <a:cs typeface="Assistant Light"/>
              </a:rPr>
              <a:t> </a:t>
            </a:r>
            <a:r>
              <a:rPr lang="he-IL" dirty="0" smtClean="0">
                <a:solidFill>
                  <a:srgbClr val="FFFFFF"/>
                </a:solidFill>
                <a:latin typeface="Assistant Light"/>
                <a:ea typeface="Assistant Light"/>
                <a:cs typeface="Assistant Light"/>
              </a:rPr>
              <a:t>בעשרות </a:t>
            </a:r>
            <a:r>
              <a:rPr lang="he-IL" dirty="0">
                <a:solidFill>
                  <a:srgbClr val="FFFFFF"/>
                </a:solidFill>
                <a:latin typeface="Assistant Light"/>
                <a:ea typeface="Assistant Light"/>
                <a:cs typeface="Assistant Light"/>
              </a:rPr>
              <a:t>מוקדים בכל הארץ, מקריית שמונה ועד </a:t>
            </a:r>
            <a:r>
              <a:rPr lang="he-IL" dirty="0" smtClean="0">
                <a:solidFill>
                  <a:srgbClr val="FFFFFF"/>
                </a:solidFill>
                <a:latin typeface="Assistant Light"/>
                <a:ea typeface="Assistant Light"/>
                <a:cs typeface="Assistant Light"/>
              </a:rPr>
              <a:t>אילת, ומגיעה </a:t>
            </a:r>
            <a:r>
              <a:rPr lang="he-IL" dirty="0">
                <a:solidFill>
                  <a:srgbClr val="FFFFFF"/>
                </a:solidFill>
                <a:latin typeface="Assistant Light"/>
                <a:ea typeface="Assistant Light"/>
                <a:cs typeface="Assistant Light"/>
              </a:rPr>
              <a:t>לכ-80,000 מוטבים בשנה, אשר זוכים בהכשרה </a:t>
            </a:r>
            <a:endParaRPr lang="he-IL" dirty="0" smtClean="0">
              <a:solidFill>
                <a:srgbClr val="FFFFFF"/>
              </a:solidFill>
              <a:latin typeface="Assistant Light"/>
              <a:ea typeface="Assistant Light"/>
              <a:cs typeface="Assistant Light"/>
            </a:endParaRPr>
          </a:p>
          <a:p>
            <a:pPr lvl="1" algn="r" rtl="1"/>
            <a:r>
              <a:rPr lang="he-IL" dirty="0" smtClean="0">
                <a:solidFill>
                  <a:srgbClr val="FFFFFF"/>
                </a:solidFill>
                <a:latin typeface="Assistant Light"/>
                <a:ea typeface="Assistant Light"/>
                <a:cs typeface="Assistant Light"/>
              </a:rPr>
              <a:t>טכנולוגית משמעותית ואפקטיבית. </a:t>
            </a:r>
            <a:endParaRPr lang="en-US" dirty="0" smtClean="0">
              <a:solidFill>
                <a:srgbClr val="FFFFFF"/>
              </a:solidFill>
              <a:latin typeface="Assistant Light"/>
              <a:ea typeface="Assistant Light"/>
              <a:cs typeface="Assistant Light"/>
            </a:endParaRPr>
          </a:p>
          <a:p>
            <a:pPr lvl="1" algn="r" rtl="1"/>
            <a:endParaRPr lang="he-IL" dirty="0">
              <a:solidFill>
                <a:srgbClr val="FFFFFF"/>
              </a:solidFill>
              <a:latin typeface="Assistant Light"/>
              <a:ea typeface="Assistant Light"/>
              <a:cs typeface="Assistant Light"/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FF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כבר</a:t>
            </a:r>
            <a:r>
              <a:rPr lang="he-IL" b="1" dirty="0" smtClean="0">
                <a:solidFill>
                  <a:srgbClr val="FFFFFF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 מעל</a:t>
            </a:r>
            <a:r>
              <a:rPr lang="en" b="1" dirty="0" smtClean="0">
                <a:solidFill>
                  <a:srgbClr val="FFFFFF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 </a:t>
            </a:r>
            <a:r>
              <a:rPr lang="en" b="1" dirty="0">
                <a:solidFill>
                  <a:srgbClr val="FFFFFF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עשור </a:t>
            </a:r>
            <a:r>
              <a:rPr lang="en" b="1" dirty="0" smtClean="0">
                <a:solidFill>
                  <a:srgbClr val="FFFFFF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שמלגאיIMPACT</a:t>
            </a:r>
            <a:r>
              <a:rPr lang="en" b="1" dirty="0">
                <a:solidFill>
                  <a:srgbClr val="FFFFFF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! </a:t>
            </a:r>
            <a:r>
              <a:rPr lang="he-IL" b="1" dirty="0" smtClean="0">
                <a:solidFill>
                  <a:srgbClr val="FFFFFF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 </a:t>
            </a:r>
            <a:r>
              <a:rPr lang="en" b="1" dirty="0" smtClean="0">
                <a:solidFill>
                  <a:srgbClr val="FFFFFF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מתנדבים </a:t>
            </a:r>
            <a:r>
              <a:rPr lang="en" b="1" dirty="0">
                <a:solidFill>
                  <a:srgbClr val="FFFFFF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בעמותת תפוח </a:t>
            </a:r>
            <a:r>
              <a:rPr lang="en" b="1" dirty="0" smtClean="0">
                <a:solidFill>
                  <a:srgbClr val="FFFFFF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ובעזרתם </a:t>
            </a:r>
            <a:r>
              <a:rPr lang="en" b="1" dirty="0">
                <a:solidFill>
                  <a:srgbClr val="FFFFFF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אנו מצליחים להגשים את החזון </a:t>
            </a:r>
            <a:r>
              <a:rPr lang="en" b="1" dirty="0" smtClean="0">
                <a:solidFill>
                  <a:srgbClr val="FFFFFF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שלנו</a:t>
            </a:r>
            <a:r>
              <a:rPr lang="he-IL" b="1" dirty="0" smtClean="0">
                <a:solidFill>
                  <a:srgbClr val="FFFFFF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!</a:t>
            </a:r>
            <a:r>
              <a:rPr lang="en" b="1" dirty="0" smtClean="0">
                <a:solidFill>
                  <a:srgbClr val="FFFFFF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 </a:t>
            </a:r>
            <a:endParaRPr b="1" dirty="0">
              <a:solidFill>
                <a:srgbClr val="FFFFFF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51" name="Google Shape;51;p15"/>
          <p:cNvSpPr txBox="1"/>
          <p:nvPr/>
        </p:nvSpPr>
        <p:spPr>
          <a:xfrm>
            <a:off x="5142375" y="369000"/>
            <a:ext cx="35466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e-IL" sz="4300" dirty="0" smtClean="0">
                <a:solidFill>
                  <a:schemeClr val="bg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טכנולוגיה משנה מציאות חיים</a:t>
            </a:r>
            <a:endParaRPr sz="4500" dirty="0">
              <a:solidFill>
                <a:schemeClr val="bg1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52" name="Google Shape;5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801" y="4710110"/>
            <a:ext cx="424826" cy="42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1" y="4710110"/>
            <a:ext cx="823935" cy="426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/>
          <p:nvPr/>
        </p:nvSpPr>
        <p:spPr>
          <a:xfrm>
            <a:off x="2366759" y="433200"/>
            <a:ext cx="4410483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e-IL" sz="4300" dirty="0" smtClean="0">
                <a:solidFill>
                  <a:schemeClr val="bg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איפה ניתן להתנדב?</a:t>
            </a:r>
            <a:endParaRPr sz="4500" dirty="0">
              <a:solidFill>
                <a:schemeClr val="bg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71" name="Google Shape;7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850" y="4600725"/>
            <a:ext cx="424826" cy="42482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>
            <a:hlinkClick r:id="rId4" action="ppaction://hlinksldjump"/>
          </p:cNvPr>
          <p:cNvSpPr/>
          <p:nvPr/>
        </p:nvSpPr>
        <p:spPr>
          <a:xfrm>
            <a:off x="7917925" y="2772651"/>
            <a:ext cx="1914000" cy="2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76" y="4653190"/>
            <a:ext cx="823935" cy="426665"/>
          </a:xfrm>
          <a:prstGeom prst="rect">
            <a:avLst/>
          </a:prstGeom>
        </p:spPr>
      </p:pic>
      <p:grpSp>
        <p:nvGrpSpPr>
          <p:cNvPr id="32" name="קבוצה 31"/>
          <p:cNvGrpSpPr/>
          <p:nvPr/>
        </p:nvGrpSpPr>
        <p:grpSpPr>
          <a:xfrm>
            <a:off x="522676" y="2216216"/>
            <a:ext cx="1777124" cy="1476752"/>
            <a:chOff x="5750121" y="1797306"/>
            <a:chExt cx="1479000" cy="1154242"/>
          </a:xfrm>
        </p:grpSpPr>
        <p:sp>
          <p:nvSpPr>
            <p:cNvPr id="33" name="אליפסה 32"/>
            <p:cNvSpPr/>
            <p:nvPr/>
          </p:nvSpPr>
          <p:spPr>
            <a:xfrm>
              <a:off x="5860035" y="1797306"/>
              <a:ext cx="1259174" cy="1154242"/>
            </a:xfrm>
            <a:prstGeom prst="ellipse">
              <a:avLst/>
            </a:prstGeom>
            <a:solidFill>
              <a:srgbClr val="7A3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4" name="Google Shape;62;p16"/>
            <p:cNvSpPr txBox="1"/>
            <p:nvPr/>
          </p:nvSpPr>
          <p:spPr>
            <a:xfrm>
              <a:off x="5750121" y="2094071"/>
              <a:ext cx="1479000" cy="337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1">
                <a:lnSpc>
                  <a:spcPct val="107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e-IL" b="1" dirty="0" smtClean="0">
                  <a:solidFill>
                    <a:schemeClr val="bg1"/>
                  </a:solidFill>
                  <a:latin typeface="Assistant"/>
                  <a:ea typeface="Assistant"/>
                  <a:cs typeface="Assistant"/>
                  <a:sym typeface="Assistant"/>
                </a:rPr>
                <a:t>סדנאות</a:t>
              </a:r>
            </a:p>
            <a:p>
              <a:pPr marL="0" lvl="0" indent="0" algn="ctr" rtl="1">
                <a:lnSpc>
                  <a:spcPct val="107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e-IL" b="1" dirty="0" smtClean="0">
                  <a:solidFill>
                    <a:schemeClr val="bg1"/>
                  </a:solidFill>
                  <a:latin typeface="Assistant"/>
                  <a:ea typeface="Assistant"/>
                  <a:cs typeface="Assistant"/>
                  <a:sym typeface="Assistant"/>
                </a:rPr>
                <a:t>מחוברים לחיים</a:t>
              </a:r>
              <a:endParaRPr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Google Shape;62;p16"/>
          <p:cNvSpPr txBox="1"/>
          <p:nvPr/>
        </p:nvSpPr>
        <p:spPr>
          <a:xfrm>
            <a:off x="2840542" y="3504485"/>
            <a:ext cx="1479000" cy="337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7A34D3"/>
              </a:solidFill>
            </a:endParaRPr>
          </a:p>
        </p:txBody>
      </p:sp>
      <p:grpSp>
        <p:nvGrpSpPr>
          <p:cNvPr id="22" name="קבוצה 21"/>
          <p:cNvGrpSpPr/>
          <p:nvPr/>
        </p:nvGrpSpPr>
        <p:grpSpPr>
          <a:xfrm>
            <a:off x="2443177" y="2216215"/>
            <a:ext cx="1777124" cy="1476752"/>
            <a:chOff x="5750121" y="1797306"/>
            <a:chExt cx="1479000" cy="1154242"/>
          </a:xfrm>
        </p:grpSpPr>
        <p:sp>
          <p:nvSpPr>
            <p:cNvPr id="23" name="אליפסה 22"/>
            <p:cNvSpPr/>
            <p:nvPr/>
          </p:nvSpPr>
          <p:spPr>
            <a:xfrm>
              <a:off x="5860035" y="1797306"/>
              <a:ext cx="1259174" cy="1154242"/>
            </a:xfrm>
            <a:prstGeom prst="ellipse">
              <a:avLst/>
            </a:prstGeom>
            <a:solidFill>
              <a:srgbClr val="7A3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" name="Google Shape;62;p16"/>
            <p:cNvSpPr txBox="1"/>
            <p:nvPr/>
          </p:nvSpPr>
          <p:spPr>
            <a:xfrm>
              <a:off x="5750121" y="2059622"/>
              <a:ext cx="1479000" cy="337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1">
                <a:lnSpc>
                  <a:spcPct val="107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e-IL" b="1" dirty="0" smtClean="0">
                  <a:solidFill>
                    <a:schemeClr val="bg1"/>
                  </a:solidFill>
                  <a:latin typeface="Assistant"/>
                  <a:ea typeface="Assistant"/>
                  <a:cs typeface="Assistant"/>
                  <a:sym typeface="Assistant"/>
                </a:rPr>
                <a:t>ארגון הנוער </a:t>
              </a:r>
            </a:p>
            <a:p>
              <a:pPr marL="0" lvl="0" indent="0" algn="ctr" rtl="1">
                <a:lnSpc>
                  <a:spcPct val="107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e-IL" b="1" dirty="0" smtClean="0">
                  <a:solidFill>
                    <a:schemeClr val="bg1"/>
                  </a:solidFill>
                  <a:latin typeface="Assistant"/>
                  <a:ea typeface="Assistant"/>
                  <a:cs typeface="Assistant"/>
                  <a:sym typeface="Assistant"/>
                </a:rPr>
                <a:t>הטכנולוגי</a:t>
              </a:r>
            </a:p>
            <a:p>
              <a:pPr marL="0" lvl="0" indent="0" algn="ctr" rtl="1">
                <a:lnSpc>
                  <a:spcPct val="107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e-IL" b="1" dirty="0" smtClean="0">
                  <a:solidFill>
                    <a:schemeClr val="bg1"/>
                  </a:solidFill>
                  <a:latin typeface="Assistant"/>
                  <a:ea typeface="Assistant"/>
                  <a:cs typeface="Assistant"/>
                  <a:sym typeface="Assistant"/>
                </a:rPr>
                <a:t> נטע@</a:t>
              </a:r>
              <a:endParaRPr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קבוצה 26"/>
          <p:cNvGrpSpPr/>
          <p:nvPr/>
        </p:nvGrpSpPr>
        <p:grpSpPr>
          <a:xfrm>
            <a:off x="4580502" y="2245252"/>
            <a:ext cx="1777124" cy="1476752"/>
            <a:chOff x="5750121" y="1797306"/>
            <a:chExt cx="1479000" cy="1154242"/>
          </a:xfrm>
        </p:grpSpPr>
        <p:sp>
          <p:nvSpPr>
            <p:cNvPr id="31" name="אליפסה 30"/>
            <p:cNvSpPr/>
            <p:nvPr/>
          </p:nvSpPr>
          <p:spPr>
            <a:xfrm>
              <a:off x="5860035" y="1797306"/>
              <a:ext cx="1259174" cy="1154242"/>
            </a:xfrm>
            <a:prstGeom prst="ellipse">
              <a:avLst/>
            </a:prstGeom>
            <a:solidFill>
              <a:srgbClr val="7A3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8" name="Google Shape;62;p16"/>
            <p:cNvSpPr txBox="1"/>
            <p:nvPr/>
          </p:nvSpPr>
          <p:spPr>
            <a:xfrm>
              <a:off x="5750121" y="2139969"/>
              <a:ext cx="1479000" cy="337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1">
                <a:lnSpc>
                  <a:spcPct val="107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e-IL" b="1" dirty="0" smtClean="0">
                  <a:solidFill>
                    <a:schemeClr val="bg1"/>
                  </a:solidFill>
                  <a:latin typeface="Assistant"/>
                  <a:ea typeface="Assistant"/>
                  <a:cs typeface="Assistant"/>
                  <a:sym typeface="Assistant"/>
                </a:rPr>
                <a:t>קו הסיוע הדיגיטלי מתחברים</a:t>
              </a:r>
              <a:endParaRPr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קבוצה 38"/>
          <p:cNvGrpSpPr/>
          <p:nvPr/>
        </p:nvGrpSpPr>
        <p:grpSpPr>
          <a:xfrm>
            <a:off x="6585760" y="2216216"/>
            <a:ext cx="1777124" cy="1476752"/>
            <a:chOff x="5750121" y="1797306"/>
            <a:chExt cx="1479000" cy="1154242"/>
          </a:xfrm>
        </p:grpSpPr>
        <p:sp>
          <p:nvSpPr>
            <p:cNvPr id="40" name="אליפסה 39"/>
            <p:cNvSpPr/>
            <p:nvPr/>
          </p:nvSpPr>
          <p:spPr>
            <a:xfrm>
              <a:off x="5860035" y="1797306"/>
              <a:ext cx="1259174" cy="1154242"/>
            </a:xfrm>
            <a:prstGeom prst="ellipse">
              <a:avLst/>
            </a:prstGeom>
            <a:solidFill>
              <a:srgbClr val="7A3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1" name="Google Shape;62;p16"/>
            <p:cNvSpPr txBox="1"/>
            <p:nvPr/>
          </p:nvSpPr>
          <p:spPr>
            <a:xfrm>
              <a:off x="5750121" y="2205676"/>
              <a:ext cx="1479000" cy="337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1">
                <a:lnSpc>
                  <a:spcPct val="107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e-IL" b="1" dirty="0" smtClean="0">
                  <a:solidFill>
                    <a:schemeClr val="bg1"/>
                  </a:solidFill>
                  <a:latin typeface="Assistant"/>
                  <a:ea typeface="Assistant"/>
                  <a:cs typeface="Assistant"/>
                  <a:sym typeface="Assistant"/>
                </a:rPr>
                <a:t>מתחשבים</a:t>
              </a:r>
              <a:endParaRPr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/>
        </p:nvSpPr>
        <p:spPr>
          <a:xfrm>
            <a:off x="4420774" y="1423541"/>
            <a:ext cx="4368570" cy="1582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 rtl="1"/>
            <a:r>
              <a:rPr lang="he-IL" dirty="0">
                <a:solidFill>
                  <a:schemeClr val="bg2"/>
                </a:solidFill>
                <a:latin typeface="Assistant Light" panose="00000400000000000000" pitchFamily="2" charset="-79"/>
                <a:cs typeface="Assistant Light" panose="00000400000000000000" pitchFamily="2" charset="-79"/>
              </a:rPr>
              <a:t>בקו הסיוע הדיגיטלי מתחברים אנו מעניקים סיוע טלפוני, אישי לכל אדם שזקוק לעזרה. הסיוע ניתן במגוון תחומים טכנולוגים החל משימוש בתוכנות כמו </a:t>
            </a:r>
            <a:r>
              <a:rPr lang="en-US" dirty="0">
                <a:solidFill>
                  <a:schemeClr val="bg2"/>
                </a:solidFill>
                <a:latin typeface="Assistant Light" panose="00000400000000000000" pitchFamily="2" charset="-79"/>
                <a:cs typeface="Assistant Light" panose="00000400000000000000" pitchFamily="2" charset="-79"/>
              </a:rPr>
              <a:t> Zoom</a:t>
            </a:r>
            <a:r>
              <a:rPr lang="he-IL" dirty="0">
                <a:solidFill>
                  <a:schemeClr val="bg2"/>
                </a:solidFill>
                <a:latin typeface="Assistant Light" panose="00000400000000000000" pitchFamily="2" charset="-79"/>
                <a:cs typeface="Assistant Light" panose="00000400000000000000" pitchFamily="2" charset="-79"/>
              </a:rPr>
              <a:t>ו-</a:t>
            </a:r>
            <a:r>
              <a:rPr lang="en-US" dirty="0">
                <a:solidFill>
                  <a:schemeClr val="bg2"/>
                </a:solidFill>
                <a:latin typeface="Assistant Light" panose="00000400000000000000" pitchFamily="2" charset="-79"/>
                <a:cs typeface="Assistant Light" panose="00000400000000000000" pitchFamily="2" charset="-79"/>
              </a:rPr>
              <a:t>WhatsApp</a:t>
            </a:r>
            <a:r>
              <a:rPr lang="he-IL" dirty="0">
                <a:solidFill>
                  <a:schemeClr val="bg2"/>
                </a:solidFill>
                <a:latin typeface="Assistant Light" panose="00000400000000000000" pitchFamily="2" charset="-79"/>
                <a:cs typeface="Assistant Light" panose="00000400000000000000" pitchFamily="2" charset="-79"/>
              </a:rPr>
              <a:t>, מילוי טפסים באמצעות האינטרנט, עריכת קניות מרחוק וכלה בשימוש בתוכנות למידה מרחוק. </a:t>
            </a:r>
            <a:r>
              <a:rPr lang="en-US" dirty="0">
                <a:solidFill>
                  <a:schemeClr val="bg2"/>
                </a:solidFill>
                <a:latin typeface="Assistant Light" panose="00000400000000000000" pitchFamily="2" charset="-79"/>
                <a:cs typeface="Assistant Light" panose="00000400000000000000" pitchFamily="2" charset="-79"/>
              </a:rPr>
              <a:t/>
            </a:r>
            <a:br>
              <a:rPr lang="en-US" dirty="0">
                <a:solidFill>
                  <a:schemeClr val="bg2"/>
                </a:solidFill>
                <a:latin typeface="Assistant Light" panose="00000400000000000000" pitchFamily="2" charset="-79"/>
                <a:cs typeface="Assistant Light" panose="00000400000000000000" pitchFamily="2" charset="-79"/>
              </a:rPr>
            </a:br>
            <a:endParaRPr dirty="0">
              <a:solidFill>
                <a:schemeClr val="bg2"/>
              </a:solidFill>
              <a:latin typeface="Assistant Light" panose="00000400000000000000" pitchFamily="2" charset="-79"/>
              <a:ea typeface="Assistant Light"/>
              <a:cs typeface="Assistant Light" panose="00000400000000000000" pitchFamily="2" charset="-79"/>
              <a:sym typeface="Assistant Light"/>
            </a:endParaRPr>
          </a:p>
          <a:p>
            <a:pPr marL="0" lvl="0" indent="0" algn="just" rtl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dirty="0">
              <a:solidFill>
                <a:schemeClr val="bg2"/>
              </a:solidFill>
              <a:latin typeface="Assistant Light" panose="00000400000000000000" pitchFamily="2" charset="-79"/>
              <a:ea typeface="Assistant Light"/>
              <a:cs typeface="Assistant Light" panose="00000400000000000000" pitchFamily="2" charset="-79"/>
              <a:sym typeface="Assistant Light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4604913" y="761163"/>
            <a:ext cx="4184431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600" dirty="0" smtClean="0">
                <a:solidFill>
                  <a:srgbClr val="7A34D3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קו הסיוע</a:t>
            </a:r>
            <a:r>
              <a:rPr lang="en" sz="2600" dirty="0" smtClean="0">
                <a:solidFill>
                  <a:srgbClr val="7A34D3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</a:t>
            </a:r>
            <a:r>
              <a:rPr lang="he-IL" sz="2600" dirty="0" smtClean="0">
                <a:solidFill>
                  <a:srgbClr val="7A34D3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הדיגיטלי </a:t>
            </a:r>
            <a:r>
              <a:rPr lang="en" sz="2600" dirty="0" smtClean="0">
                <a:solidFill>
                  <a:srgbClr val="7A34D3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מתחברים</a:t>
            </a:r>
            <a:endParaRPr sz="2600" dirty="0">
              <a:solidFill>
                <a:srgbClr val="7A34D3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  <a:p>
            <a:pPr marL="0" lvl="0" indent="0" algn="r" rtl="0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2600" dirty="0">
              <a:solidFill>
                <a:schemeClr val="accent6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137" name="Google Shape;13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850" y="4600725"/>
            <a:ext cx="424826" cy="42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41" y="4660685"/>
            <a:ext cx="876402" cy="453834"/>
          </a:xfrm>
          <a:prstGeom prst="rect">
            <a:avLst/>
          </a:prstGeom>
        </p:spPr>
      </p:pic>
      <p:grpSp>
        <p:nvGrpSpPr>
          <p:cNvPr id="11" name="קבוצה 10"/>
          <p:cNvGrpSpPr/>
          <p:nvPr/>
        </p:nvGrpSpPr>
        <p:grpSpPr>
          <a:xfrm>
            <a:off x="3043053" y="3776548"/>
            <a:ext cx="5803581" cy="1273409"/>
            <a:chOff x="2955949" y="3442035"/>
            <a:chExt cx="5746291" cy="945549"/>
          </a:xfrm>
        </p:grpSpPr>
        <p:sp>
          <p:nvSpPr>
            <p:cNvPr id="12" name="מלבן 11"/>
            <p:cNvSpPr/>
            <p:nvPr/>
          </p:nvSpPr>
          <p:spPr>
            <a:xfrm>
              <a:off x="2955949" y="3442035"/>
              <a:ext cx="5746291" cy="94554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61B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מלבן 12"/>
            <p:cNvSpPr/>
            <p:nvPr/>
          </p:nvSpPr>
          <p:spPr>
            <a:xfrm>
              <a:off x="5291027" y="3462587"/>
              <a:ext cx="3399551" cy="32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מלבן 13"/>
            <p:cNvSpPr/>
            <p:nvPr/>
          </p:nvSpPr>
          <p:spPr>
            <a:xfrm>
              <a:off x="2965289" y="3772860"/>
              <a:ext cx="2869111" cy="607040"/>
            </a:xfrm>
            <a:prstGeom prst="rect">
              <a:avLst/>
            </a:prstGeom>
            <a:solidFill>
              <a:srgbClr val="A88D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מלבן 15"/>
            <p:cNvSpPr/>
            <p:nvPr/>
          </p:nvSpPr>
          <p:spPr>
            <a:xfrm>
              <a:off x="5610202" y="3772860"/>
              <a:ext cx="3084104" cy="607040"/>
            </a:xfrm>
            <a:prstGeom prst="rect">
              <a:avLst/>
            </a:prstGeom>
            <a:solidFill>
              <a:srgbClr val="D8D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65990" y="3476011"/>
              <a:ext cx="1742749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b="1" dirty="0" smtClean="0">
                  <a:latin typeface="Assistant ExtraBold" panose="00000900000000000000" pitchFamily="2" charset="-79"/>
                  <a:cs typeface="Assistant ExtraBold" panose="00000900000000000000" pitchFamily="2" charset="-79"/>
                </a:rPr>
                <a:t>פרטי ההתנדבות</a:t>
              </a:r>
              <a:endParaRPr lang="he-IL" b="1" dirty="0">
                <a:latin typeface="Assistant ExtraBold" panose="00000900000000000000" pitchFamily="2" charset="-79"/>
                <a:cs typeface="Assistant ExtraBold" panose="00000900000000000000" pitchFamily="2" charset="-79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30768" y="3797213"/>
              <a:ext cx="1742749" cy="22853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dirty="0" smtClean="0">
                  <a:latin typeface="Assistant SemiBold" panose="00000700000000000000" pitchFamily="2" charset="-79"/>
                  <a:cs typeface="Assistant SemiBold" panose="00000700000000000000" pitchFamily="2" charset="-79"/>
                </a:rPr>
                <a:t>ימים א-ה, בשעות:</a:t>
              </a:r>
              <a:endParaRPr lang="he-IL" dirty="0">
                <a:latin typeface="Assistant SemiBold" panose="00000700000000000000" pitchFamily="2" charset="-79"/>
                <a:cs typeface="Assistant SemiBold" panose="00000700000000000000" pitchFamily="2" charset="-79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08286" y="3927956"/>
              <a:ext cx="2765231" cy="22853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he-IL" dirty="0" smtClean="0">
                  <a:solidFill>
                    <a:srgbClr val="161B40"/>
                  </a:solidFill>
                  <a:latin typeface="Assistant Light" panose="00000400000000000000" pitchFamily="2" charset="-79"/>
                  <a:cs typeface="Assistant Light" panose="00000400000000000000" pitchFamily="2" charset="-79"/>
                  <a:sym typeface="Assistant"/>
                </a:rPr>
                <a:t>09:00-12:00, 12:00-15:00, 15:00-18:00</a:t>
              </a:r>
              <a:endParaRPr lang="he-IL" dirty="0">
                <a:solidFill>
                  <a:srgbClr val="161B40"/>
                </a:solidFill>
                <a:latin typeface="Assistant Light" panose="00000400000000000000" pitchFamily="2" charset="-79"/>
                <a:cs typeface="Assistant Light" panose="00000400000000000000" pitchFamily="2" charset="-79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25573" y="3927956"/>
              <a:ext cx="677189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dirty="0" smtClean="0">
                  <a:latin typeface="Assistant SemiBold" panose="00000700000000000000" pitchFamily="2" charset="-79"/>
                  <a:cs typeface="Assistant SemiBold" panose="00000700000000000000" pitchFamily="2" charset="-79"/>
                </a:rPr>
                <a:t>מיקום:</a:t>
              </a:r>
              <a:endParaRPr lang="he-IL" dirty="0">
                <a:latin typeface="Assistant SemiBold" panose="00000700000000000000" pitchFamily="2" charset="-79"/>
                <a:cs typeface="Assistant SemiBold" panose="00000700000000000000" pitchFamily="2" charset="-79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30197" y="3930527"/>
              <a:ext cx="138725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he-IL" dirty="0" smtClean="0">
                  <a:solidFill>
                    <a:srgbClr val="161B40"/>
                  </a:solidFill>
                  <a:latin typeface="Assistant Light" panose="00000400000000000000" pitchFamily="2" charset="-79"/>
                  <a:ea typeface="Assistant"/>
                  <a:cs typeface="Assistant Light" panose="00000400000000000000" pitchFamily="2" charset="-79"/>
                  <a:sym typeface="Assistant"/>
                </a:rPr>
                <a:t>התנדבות מקוונת</a:t>
              </a:r>
              <a:endParaRPr lang="he-IL" dirty="0">
                <a:solidFill>
                  <a:srgbClr val="161B40"/>
                </a:solidFill>
                <a:latin typeface="Assistant Light" panose="00000400000000000000" pitchFamily="2" charset="-79"/>
                <a:cs typeface="Assistant Light" panose="00000400000000000000" pitchFamily="2" charset="-79"/>
              </a:endParaRPr>
            </a:p>
          </p:txBody>
        </p:sp>
      </p:grpSp>
      <p:pic>
        <p:nvPicPr>
          <p:cNvPr id="2" name="Me0j-RoMndw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22676" y="1176729"/>
            <a:ext cx="3567653" cy="2006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/>
        </p:nvSpPr>
        <p:spPr>
          <a:xfrm>
            <a:off x="4420774" y="1423541"/>
            <a:ext cx="4368570" cy="1582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 rtl="1"/>
            <a:r>
              <a:rPr lang="he-IL" dirty="0" smtClean="0">
                <a:solidFill>
                  <a:schemeClr val="bg2"/>
                </a:solidFill>
                <a:latin typeface="Assistant Light" panose="00000400000000000000" pitchFamily="2" charset="-79"/>
                <a:cs typeface="Assistant Light" panose="00000400000000000000" pitchFamily="2" charset="-79"/>
              </a:rPr>
              <a:t>סדנאות על הטלפון החכם לגיל השלישי, במסגרתן המלגאים </a:t>
            </a:r>
            <a:r>
              <a:rPr lang="he-IL" dirty="0">
                <a:solidFill>
                  <a:schemeClr val="bg2"/>
                </a:solidFill>
                <a:latin typeface="Assistant Light" panose="00000400000000000000" pitchFamily="2" charset="-79"/>
                <a:cs typeface="Assistant Light" panose="00000400000000000000" pitchFamily="2" charset="-79"/>
              </a:rPr>
              <a:t>ידריכו סדנאות פרונטליות על הטלפון החכם לגיל השלישי בקרבת מקום המגורים. </a:t>
            </a:r>
            <a:endParaRPr lang="he-IL" dirty="0" smtClean="0">
              <a:solidFill>
                <a:schemeClr val="bg2"/>
              </a:solidFill>
              <a:latin typeface="Assistant Light" panose="00000400000000000000" pitchFamily="2" charset="-79"/>
              <a:cs typeface="Assistant Light" panose="00000400000000000000" pitchFamily="2" charset="-79"/>
            </a:endParaRPr>
          </a:p>
          <a:p>
            <a:pPr algn="just" rtl="1"/>
            <a:r>
              <a:rPr lang="he-IL" dirty="0" smtClean="0">
                <a:solidFill>
                  <a:schemeClr val="bg2"/>
                </a:solidFill>
                <a:latin typeface="Assistant Light" panose="00000400000000000000" pitchFamily="2" charset="-79"/>
                <a:cs typeface="Assistant Light" panose="00000400000000000000" pitchFamily="2" charset="-79"/>
              </a:rPr>
              <a:t>הסדנאות מקנות לקהל היעד הייחודי כלים דיגיטליים שימושיים, הזדמנות לגישור על הפערים הבין דוריים והפגת בדידות.</a:t>
            </a:r>
            <a:endParaRPr lang="en-US" dirty="0">
              <a:solidFill>
                <a:schemeClr val="bg2"/>
              </a:solidFill>
              <a:latin typeface="Assistant Light" panose="00000400000000000000" pitchFamily="2" charset="-79"/>
              <a:cs typeface="Assistant Light" panose="00000400000000000000" pitchFamily="2" charset="-79"/>
            </a:endParaRPr>
          </a:p>
          <a:p>
            <a:pPr algn="r" rtl="1"/>
            <a:r>
              <a:rPr lang="en-US" dirty="0" smtClean="0">
                <a:solidFill>
                  <a:schemeClr val="bg2"/>
                </a:solidFill>
                <a:latin typeface="Assistant Light" panose="00000400000000000000" pitchFamily="2" charset="-79"/>
                <a:cs typeface="Assistant Light" panose="00000400000000000000" pitchFamily="2" charset="-79"/>
              </a:rPr>
              <a:t/>
            </a:r>
            <a:br>
              <a:rPr lang="en-US" dirty="0" smtClean="0">
                <a:solidFill>
                  <a:schemeClr val="bg2"/>
                </a:solidFill>
                <a:latin typeface="Assistant Light" panose="00000400000000000000" pitchFamily="2" charset="-79"/>
                <a:cs typeface="Assistant Light" panose="00000400000000000000" pitchFamily="2" charset="-79"/>
              </a:rPr>
            </a:br>
            <a:endParaRPr dirty="0" smtClean="0">
              <a:solidFill>
                <a:schemeClr val="bg2"/>
              </a:solidFill>
              <a:latin typeface="Assistant Light" panose="00000400000000000000" pitchFamily="2" charset="-79"/>
              <a:ea typeface="Assistant Light"/>
              <a:cs typeface="Assistant Light" panose="00000400000000000000" pitchFamily="2" charset="-79"/>
              <a:sym typeface="Assistant Light"/>
            </a:endParaRPr>
          </a:p>
          <a:p>
            <a:pPr marL="0" lvl="0" indent="0" algn="r" rtl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dirty="0">
              <a:solidFill>
                <a:schemeClr val="bg2"/>
              </a:solidFill>
              <a:latin typeface="Assistant Light" panose="00000400000000000000" pitchFamily="2" charset="-79"/>
              <a:ea typeface="Assistant Light"/>
              <a:cs typeface="Assistant Light" panose="00000400000000000000" pitchFamily="2" charset="-79"/>
              <a:sym typeface="Assistant Light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4604913" y="761163"/>
            <a:ext cx="4184431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600" dirty="0" smtClean="0">
                <a:solidFill>
                  <a:srgbClr val="7A34D3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מחוברים לחיים</a:t>
            </a:r>
            <a:endParaRPr sz="2600" dirty="0">
              <a:solidFill>
                <a:srgbClr val="7A34D3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  <a:p>
            <a:pPr marL="0" lvl="0" indent="0" algn="r" rtl="0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2600" dirty="0">
              <a:solidFill>
                <a:schemeClr val="accent6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137" name="Google Shape;13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6263" y="128175"/>
            <a:ext cx="424826" cy="42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089" y="128556"/>
            <a:ext cx="876402" cy="453834"/>
          </a:xfrm>
          <a:prstGeom prst="rect">
            <a:avLst/>
          </a:prstGeom>
        </p:spPr>
      </p:pic>
      <p:grpSp>
        <p:nvGrpSpPr>
          <p:cNvPr id="11" name="קבוצה 10"/>
          <p:cNvGrpSpPr/>
          <p:nvPr/>
        </p:nvGrpSpPr>
        <p:grpSpPr>
          <a:xfrm>
            <a:off x="3043053" y="4197951"/>
            <a:ext cx="5746291" cy="945549"/>
            <a:chOff x="2955949" y="3442035"/>
            <a:chExt cx="5746291" cy="945549"/>
          </a:xfrm>
        </p:grpSpPr>
        <p:sp>
          <p:nvSpPr>
            <p:cNvPr id="12" name="מלבן 11"/>
            <p:cNvSpPr/>
            <p:nvPr/>
          </p:nvSpPr>
          <p:spPr>
            <a:xfrm>
              <a:off x="2955949" y="3442035"/>
              <a:ext cx="5746291" cy="94554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61B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מלבן 12"/>
            <p:cNvSpPr/>
            <p:nvPr/>
          </p:nvSpPr>
          <p:spPr>
            <a:xfrm>
              <a:off x="5291027" y="3462587"/>
              <a:ext cx="3399551" cy="32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מלבן 13"/>
            <p:cNvSpPr/>
            <p:nvPr/>
          </p:nvSpPr>
          <p:spPr>
            <a:xfrm>
              <a:off x="2968047" y="3778672"/>
              <a:ext cx="2869111" cy="607040"/>
            </a:xfrm>
            <a:prstGeom prst="rect">
              <a:avLst/>
            </a:prstGeom>
            <a:solidFill>
              <a:srgbClr val="A88D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מלבן 15"/>
            <p:cNvSpPr/>
            <p:nvPr/>
          </p:nvSpPr>
          <p:spPr>
            <a:xfrm>
              <a:off x="5610202" y="3772860"/>
              <a:ext cx="3084104" cy="607040"/>
            </a:xfrm>
            <a:prstGeom prst="rect">
              <a:avLst/>
            </a:prstGeom>
            <a:solidFill>
              <a:srgbClr val="D8D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65990" y="3476011"/>
              <a:ext cx="1742749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b="1" dirty="0" smtClean="0">
                  <a:latin typeface="Assistant ExtraBold" panose="00000900000000000000" pitchFamily="2" charset="-79"/>
                  <a:cs typeface="Assistant ExtraBold" panose="00000900000000000000" pitchFamily="2" charset="-79"/>
                </a:rPr>
                <a:t>פרטי ההתנדבות</a:t>
              </a:r>
              <a:endParaRPr lang="he-IL" b="1" dirty="0">
                <a:latin typeface="Assistant ExtraBold" panose="00000900000000000000" pitchFamily="2" charset="-79"/>
                <a:cs typeface="Assistant ExtraBold" panose="00000900000000000000" pitchFamily="2" charset="-79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11808" y="3959222"/>
              <a:ext cx="1742749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dirty="0" smtClean="0">
                  <a:latin typeface="Assistant SemiBold" panose="00000700000000000000" pitchFamily="2" charset="-79"/>
                  <a:cs typeface="Assistant SemiBold" panose="00000700000000000000" pitchFamily="2" charset="-79"/>
                </a:rPr>
                <a:t>שעות:</a:t>
              </a:r>
              <a:endParaRPr lang="he-IL" dirty="0">
                <a:latin typeface="Assistant SemiBold" panose="00000700000000000000" pitchFamily="2" charset="-79"/>
                <a:cs typeface="Assistant SemiBold" panose="00000700000000000000" pitchFamily="2" charset="-79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13729" y="3842792"/>
              <a:ext cx="2737229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he-IL" dirty="0" smtClean="0">
                  <a:solidFill>
                    <a:srgbClr val="161B40"/>
                  </a:solidFill>
                  <a:latin typeface="Assistant Light" panose="00000400000000000000" pitchFamily="2" charset="-79"/>
                  <a:ea typeface="Assistant"/>
                  <a:cs typeface="Assistant Light" panose="00000400000000000000" pitchFamily="2" charset="-79"/>
                  <a:sym typeface="Assistant"/>
                </a:rPr>
                <a:t>4 שעות שבועיות</a:t>
              </a:r>
            </a:p>
            <a:p>
              <a:pPr algn="r"/>
              <a:r>
                <a:rPr lang="he-IL" dirty="0" smtClean="0">
                  <a:solidFill>
                    <a:srgbClr val="161B40"/>
                  </a:solidFill>
                  <a:latin typeface="Assistant Light" panose="00000400000000000000" pitchFamily="2" charset="-79"/>
                  <a:ea typeface="Assistant"/>
                  <a:cs typeface="Assistant Light" panose="00000400000000000000" pitchFamily="2" charset="-79"/>
                  <a:sym typeface="Assistant"/>
                </a:rPr>
                <a:t>בוקר / צהריים/ אחה"צ </a:t>
              </a:r>
              <a:endParaRPr lang="he-IL" dirty="0">
                <a:solidFill>
                  <a:srgbClr val="161B40"/>
                </a:solidFill>
                <a:latin typeface="Assistant Light" panose="00000400000000000000" pitchFamily="2" charset="-79"/>
                <a:cs typeface="Assistant Light" panose="00000400000000000000" pitchFamily="2" charset="-79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25573" y="3927956"/>
              <a:ext cx="677189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dirty="0" smtClean="0">
                  <a:latin typeface="Assistant SemiBold" panose="00000700000000000000" pitchFamily="2" charset="-79"/>
                  <a:cs typeface="Assistant SemiBold" panose="00000700000000000000" pitchFamily="2" charset="-79"/>
                </a:rPr>
                <a:t>מיקום:</a:t>
              </a:r>
              <a:endParaRPr lang="he-IL" dirty="0">
                <a:latin typeface="Assistant SemiBold" panose="00000700000000000000" pitchFamily="2" charset="-79"/>
                <a:cs typeface="Assistant SemiBold" panose="00000700000000000000" pitchFamily="2" charset="-79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55949" y="3842792"/>
              <a:ext cx="196150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he-IL" dirty="0" smtClean="0">
                  <a:solidFill>
                    <a:srgbClr val="161B40"/>
                  </a:solidFill>
                  <a:latin typeface="Assistant Light" panose="00000400000000000000" pitchFamily="2" charset="-79"/>
                  <a:ea typeface="Assistant"/>
                  <a:cs typeface="Assistant Light" panose="00000400000000000000" pitchFamily="2" charset="-79"/>
                  <a:sym typeface="Assistant"/>
                </a:rPr>
                <a:t>התנדבות בקרבת מקום המגורים</a:t>
              </a:r>
              <a:endParaRPr lang="he-IL" dirty="0">
                <a:solidFill>
                  <a:srgbClr val="161B40"/>
                </a:solidFill>
                <a:latin typeface="Assistant Light" panose="00000400000000000000" pitchFamily="2" charset="-79"/>
                <a:cs typeface="Assistant Light" panose="00000400000000000000" pitchFamily="2" charset="-79"/>
              </a:endParaRPr>
            </a:p>
          </p:txBody>
        </p:sp>
      </p:grpSp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" r="18002"/>
          <a:stretch/>
        </p:blipFill>
        <p:spPr>
          <a:xfrm>
            <a:off x="-19288" y="-22302"/>
            <a:ext cx="3030117" cy="516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2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/>
        </p:nvSpPr>
        <p:spPr>
          <a:xfrm>
            <a:off x="4333632" y="1378062"/>
            <a:ext cx="4426941" cy="217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 rtl="1"/>
            <a:r>
              <a:rPr lang="he-IL" dirty="0" smtClean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</a:rPr>
              <a:t>ארגון </a:t>
            </a:r>
            <a:r>
              <a:rPr lang="he-IL" dirty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</a:rPr>
              <a:t>נוער טכנולוגי הפועל לעידוד מצוינות טכנולוגית ומנהיגות חברתית לילדים ובני נוער בכיתות ד’-</a:t>
            </a:r>
            <a:r>
              <a:rPr lang="he-IL" dirty="0" err="1" smtClean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</a:rPr>
              <a:t>יב</a:t>
            </a:r>
            <a:r>
              <a:rPr lang="he-IL" dirty="0" smtClean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</a:rPr>
              <a:t>’, מהפריפריה </a:t>
            </a:r>
            <a:r>
              <a:rPr lang="he-IL" dirty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</a:rPr>
              <a:t>החברתית והגאוגרפית. במהלך תקופת הפעילות רוכשים החניכים ידע עיוני ומעשי בתחום של תכנות, קוד, עיצוב גרפי, דיגיטל, טכנאות מחשבים, רשתות, בניית אתרי אינטרנט, פיתוח אפליקציות ועוד</a:t>
            </a:r>
            <a:r>
              <a:rPr lang="he-IL" dirty="0" smtClean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</a:rPr>
              <a:t>. </a:t>
            </a:r>
          </a:p>
          <a:p>
            <a:pPr algn="just" rtl="1"/>
            <a:r>
              <a:rPr lang="he-IL" dirty="0" smtClean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</a:rPr>
              <a:t>ניתן להתנדב במרכזי הידע הפרוסים ביישובים השונים בארץ או בתפקידי מטה באופן מקוון. </a:t>
            </a:r>
          </a:p>
          <a:p>
            <a:pPr algn="just" rtl="1"/>
            <a:r>
              <a:rPr lang="he-IL" dirty="0" smtClean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</a:rPr>
              <a:t>יישובי הפעילות: </a:t>
            </a:r>
            <a:r>
              <a:rPr lang="he-IL" dirty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</a:rPr>
              <a:t>קריית שמונה,  נוף הגליל, </a:t>
            </a:r>
            <a:r>
              <a:rPr lang="he-IL" dirty="0" err="1">
                <a:solidFill>
                  <a:schemeClr val="dk2"/>
                </a:solidFill>
                <a:latin typeface="Assistant Light"/>
                <a:ea typeface="Assistant Light"/>
                <a:cs typeface="Assistant Light"/>
              </a:rPr>
              <a:t>ג’יסר</a:t>
            </a:r>
            <a:r>
              <a:rPr lang="he-IL" dirty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</a:rPr>
              <a:t> א זרקא, בית שאן, ירכא, עכו, אום אל פחם, ירושלים, כפר סבא, טירה, רמלה, בת ים, אשקלון, באר שבע, חורה, דימונה ואילת.</a:t>
            </a:r>
            <a:endParaRPr lang="en-US" dirty="0">
              <a:solidFill>
                <a:schemeClr val="dk2"/>
              </a:solidFill>
              <a:latin typeface="Assistant Light"/>
              <a:ea typeface="Assistant Light"/>
              <a:cs typeface="Assistant Light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l="19442" t="2313" r="28561" b="-145"/>
          <a:stretch/>
        </p:blipFill>
        <p:spPr>
          <a:xfrm>
            <a:off x="0" y="0"/>
            <a:ext cx="3003395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9" name="Google Shape;8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9102" y="73839"/>
            <a:ext cx="424826" cy="42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582" y="105193"/>
            <a:ext cx="876402" cy="453834"/>
          </a:xfrm>
          <a:prstGeom prst="rect">
            <a:avLst/>
          </a:prstGeom>
        </p:spPr>
      </p:pic>
      <p:grpSp>
        <p:nvGrpSpPr>
          <p:cNvPr id="13" name="קבוצה 12"/>
          <p:cNvGrpSpPr/>
          <p:nvPr/>
        </p:nvGrpSpPr>
        <p:grpSpPr>
          <a:xfrm>
            <a:off x="3014282" y="4169904"/>
            <a:ext cx="5746291" cy="945549"/>
            <a:chOff x="2955949" y="3442035"/>
            <a:chExt cx="5746291" cy="945549"/>
          </a:xfrm>
        </p:grpSpPr>
        <p:sp>
          <p:nvSpPr>
            <p:cNvPr id="14" name="מלבן 13"/>
            <p:cNvSpPr/>
            <p:nvPr/>
          </p:nvSpPr>
          <p:spPr>
            <a:xfrm>
              <a:off x="2955949" y="3442035"/>
              <a:ext cx="5746291" cy="94554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61B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מלבן 14"/>
            <p:cNvSpPr/>
            <p:nvPr/>
          </p:nvSpPr>
          <p:spPr>
            <a:xfrm>
              <a:off x="5291027" y="3462587"/>
              <a:ext cx="3399551" cy="32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מלבן 15"/>
            <p:cNvSpPr/>
            <p:nvPr/>
          </p:nvSpPr>
          <p:spPr>
            <a:xfrm>
              <a:off x="2964133" y="3772860"/>
              <a:ext cx="2869111" cy="607040"/>
            </a:xfrm>
            <a:prstGeom prst="rect">
              <a:avLst/>
            </a:prstGeom>
            <a:solidFill>
              <a:srgbClr val="A88D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מלבן 16"/>
            <p:cNvSpPr/>
            <p:nvPr/>
          </p:nvSpPr>
          <p:spPr>
            <a:xfrm>
              <a:off x="5610202" y="3772860"/>
              <a:ext cx="3084104" cy="607040"/>
            </a:xfrm>
            <a:prstGeom prst="rect">
              <a:avLst/>
            </a:prstGeom>
            <a:solidFill>
              <a:srgbClr val="D8D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65990" y="3476011"/>
              <a:ext cx="1742749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b="1" dirty="0" smtClean="0">
                  <a:latin typeface="Assistant ExtraBold" panose="00000900000000000000" pitchFamily="2" charset="-79"/>
                  <a:cs typeface="Assistant ExtraBold" panose="00000900000000000000" pitchFamily="2" charset="-79"/>
                </a:rPr>
                <a:t>פרטי ההתנדבות</a:t>
              </a:r>
              <a:endParaRPr lang="he-IL" b="1" dirty="0">
                <a:latin typeface="Assistant ExtraBold" panose="00000900000000000000" pitchFamily="2" charset="-79"/>
                <a:cs typeface="Assistant ExtraBold" panose="00000900000000000000" pitchFamily="2" charset="-79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11808" y="3959222"/>
              <a:ext cx="1742749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dirty="0" smtClean="0">
                  <a:latin typeface="Assistant SemiBold" panose="00000700000000000000" pitchFamily="2" charset="-79"/>
                  <a:cs typeface="Assistant SemiBold" panose="00000700000000000000" pitchFamily="2" charset="-79"/>
                </a:rPr>
                <a:t>שעות:</a:t>
              </a:r>
              <a:endParaRPr lang="he-IL" dirty="0">
                <a:latin typeface="Assistant SemiBold" panose="00000700000000000000" pitchFamily="2" charset="-79"/>
                <a:cs typeface="Assistant SemiBold" panose="00000700000000000000" pitchFamily="2" charset="-79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10878" y="3859052"/>
              <a:ext cx="2737229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dirty="0" smtClean="0">
                  <a:solidFill>
                    <a:srgbClr val="161B40"/>
                  </a:solidFill>
                  <a:latin typeface="Assistant Light" panose="00000400000000000000" pitchFamily="2" charset="-79"/>
                  <a:cs typeface="Assistant Light" panose="00000400000000000000" pitchFamily="2" charset="-79"/>
                  <a:sym typeface="Assistant"/>
                </a:rPr>
                <a:t>4 שעות שבועיות אחה"צ /</a:t>
              </a:r>
            </a:p>
            <a:p>
              <a:pPr algn="r" rtl="1"/>
              <a:r>
                <a:rPr lang="he-IL" dirty="0" smtClean="0">
                  <a:solidFill>
                    <a:srgbClr val="161B40"/>
                  </a:solidFill>
                  <a:latin typeface="Assistant Light" panose="00000400000000000000" pitchFamily="2" charset="-79"/>
                  <a:cs typeface="Assistant Light" panose="00000400000000000000" pitchFamily="2" charset="-79"/>
                  <a:sym typeface="Assistant"/>
                </a:rPr>
                <a:t>4 שעות שבועיות גמיש</a:t>
              </a:r>
              <a:endParaRPr lang="he-IL" dirty="0">
                <a:solidFill>
                  <a:srgbClr val="161B40"/>
                </a:solidFill>
                <a:latin typeface="Assistant Light" panose="00000400000000000000" pitchFamily="2" charset="-79"/>
                <a:cs typeface="Assistant Light" panose="00000400000000000000" pitchFamily="2" charset="-79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25573" y="3927956"/>
              <a:ext cx="677189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dirty="0" smtClean="0">
                  <a:latin typeface="Assistant SemiBold" panose="00000700000000000000" pitchFamily="2" charset="-79"/>
                  <a:cs typeface="Assistant SemiBold" panose="00000700000000000000" pitchFamily="2" charset="-79"/>
                </a:rPr>
                <a:t>מיקום:</a:t>
              </a:r>
              <a:endParaRPr lang="he-IL" dirty="0">
                <a:latin typeface="Assistant SemiBold" panose="00000700000000000000" pitchFamily="2" charset="-79"/>
                <a:cs typeface="Assistant SemiBold" panose="00000700000000000000" pitchFamily="2" charset="-79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10357" y="3824359"/>
              <a:ext cx="138725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he-IL" dirty="0" smtClean="0">
                  <a:solidFill>
                    <a:srgbClr val="161B40"/>
                  </a:solidFill>
                  <a:latin typeface="Assistant Light" panose="00000400000000000000" pitchFamily="2" charset="-79"/>
                  <a:ea typeface="Assistant"/>
                  <a:cs typeface="Assistant Light" panose="00000400000000000000" pitchFamily="2" charset="-79"/>
                  <a:sym typeface="Assistant"/>
                </a:rPr>
                <a:t>התנדבות ביישוב / התנדבות מקוונת</a:t>
              </a:r>
              <a:endParaRPr lang="he-IL" dirty="0">
                <a:solidFill>
                  <a:srgbClr val="161B40"/>
                </a:solidFill>
                <a:latin typeface="Assistant Light" panose="00000400000000000000" pitchFamily="2" charset="-79"/>
                <a:cs typeface="Assistant Light" panose="00000400000000000000" pitchFamily="2" charset="-79"/>
              </a:endParaRPr>
            </a:p>
          </p:txBody>
        </p:sp>
      </p:grpSp>
      <p:sp>
        <p:nvSpPr>
          <p:cNvPr id="23" name="Google Shape;129;p19"/>
          <p:cNvSpPr txBox="1"/>
          <p:nvPr/>
        </p:nvSpPr>
        <p:spPr>
          <a:xfrm>
            <a:off x="4604913" y="761163"/>
            <a:ext cx="4184431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600" dirty="0" smtClean="0">
                <a:solidFill>
                  <a:srgbClr val="7A34D3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ארגון הנוער הטכנולוגי נטע@</a:t>
            </a:r>
            <a:endParaRPr sz="2600" dirty="0">
              <a:solidFill>
                <a:srgbClr val="7A34D3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  <a:p>
            <a:pPr marL="0" lvl="0" indent="0" algn="r" rtl="0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2600" dirty="0">
              <a:solidFill>
                <a:schemeClr val="accent6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/>
          <p:nvPr/>
        </p:nvSpPr>
        <p:spPr>
          <a:xfrm>
            <a:off x="4585105" y="1361830"/>
            <a:ext cx="4160100" cy="253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 rtl="1"/>
            <a:r>
              <a:rPr lang="he-IL" dirty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</a:rPr>
              <a:t>תכנית </a:t>
            </a:r>
            <a:r>
              <a:rPr lang="en-US" dirty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</a:rPr>
              <a:t>TEALS</a:t>
            </a:r>
            <a:r>
              <a:rPr lang="he-IL" dirty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</a:rPr>
              <a:t> הוקמה בשנת 2009 על-ידי חברת </a:t>
            </a:r>
            <a:r>
              <a:rPr lang="en-US" dirty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</a:rPr>
              <a:t>Microsoft</a:t>
            </a:r>
            <a:r>
              <a:rPr lang="he-IL" dirty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</a:rPr>
              <a:t> העולמית.</a:t>
            </a:r>
            <a:endParaRPr lang="en-US" dirty="0">
              <a:solidFill>
                <a:schemeClr val="dk2"/>
              </a:solidFill>
              <a:latin typeface="Assistant Light"/>
              <a:ea typeface="Assistant Light"/>
              <a:cs typeface="Assistant Light"/>
            </a:endParaRPr>
          </a:p>
          <a:p>
            <a:pPr algn="just" rtl="1"/>
            <a:r>
              <a:rPr lang="he-IL" dirty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</a:rPr>
              <a:t>מטרת התכנית הינה שמתנדבים עם אוריינטציה טכנולוגית לתכנות ומדעי המחשב מטעם חברות גדולות במשק, או סטודנטים הנכנסים לשוק התעסוקה, ילוו בני נוער מהפריפריה החברתית-גאוגרפית בהכנה לבגרויות בעולמות הטכנולוגיים, וזאת על מנת להכשיר את דור העתיד ולעודד אותם להמשיך בלימודי מחשבים ולהשתלב בתעשייה.</a:t>
            </a:r>
            <a:endParaRPr lang="en-US" dirty="0">
              <a:solidFill>
                <a:schemeClr val="dk2"/>
              </a:solidFill>
              <a:latin typeface="Assistant Light"/>
              <a:ea typeface="Assistant Light"/>
              <a:cs typeface="Assistant Light"/>
            </a:endParaRPr>
          </a:p>
          <a:p>
            <a:pPr algn="just" rtl="1"/>
            <a:r>
              <a:rPr lang="he-IL" dirty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</a:rPr>
              <a:t>התכנית פועלת בארץ תחת </a:t>
            </a:r>
            <a:r>
              <a:rPr lang="en-US" dirty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</a:rPr>
              <a:t>Microsoft</a:t>
            </a:r>
            <a:r>
              <a:rPr lang="he-IL" dirty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</a:rPr>
              <a:t> ישראל, בשיתוף בנק הפועלים ובהובלת עמותת תפוח.</a:t>
            </a:r>
            <a:endParaRPr lang="en-US" dirty="0">
              <a:solidFill>
                <a:schemeClr val="dk2"/>
              </a:solidFill>
              <a:latin typeface="Assistant Light"/>
              <a:ea typeface="Assistant Light"/>
              <a:cs typeface="Assistant Light"/>
            </a:endParaRPr>
          </a:p>
          <a:p>
            <a:pPr marL="0" lvl="0" indent="0" algn="just" rtl="1">
              <a:buFont typeface="Arial"/>
              <a:buNone/>
            </a:pPr>
            <a:endParaRPr dirty="0">
              <a:solidFill>
                <a:schemeClr val="dk2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" b="-1"/>
          <a:stretch/>
        </p:blipFill>
        <p:spPr>
          <a:xfrm>
            <a:off x="-257910" y="-7434"/>
            <a:ext cx="3242991" cy="5150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קבוצה 11"/>
          <p:cNvGrpSpPr/>
          <p:nvPr/>
        </p:nvGrpSpPr>
        <p:grpSpPr>
          <a:xfrm>
            <a:off x="2993265" y="4164254"/>
            <a:ext cx="5773188" cy="945549"/>
            <a:chOff x="2929052" y="3442035"/>
            <a:chExt cx="5773188" cy="945549"/>
          </a:xfrm>
        </p:grpSpPr>
        <p:sp>
          <p:nvSpPr>
            <p:cNvPr id="13" name="מלבן 12"/>
            <p:cNvSpPr/>
            <p:nvPr/>
          </p:nvSpPr>
          <p:spPr>
            <a:xfrm>
              <a:off x="2955949" y="3442035"/>
              <a:ext cx="5746291" cy="94554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61B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מלבן 13"/>
            <p:cNvSpPr/>
            <p:nvPr/>
          </p:nvSpPr>
          <p:spPr>
            <a:xfrm>
              <a:off x="5291027" y="3462587"/>
              <a:ext cx="3399551" cy="32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מלבן 14"/>
            <p:cNvSpPr/>
            <p:nvPr/>
          </p:nvSpPr>
          <p:spPr>
            <a:xfrm>
              <a:off x="2964133" y="3772860"/>
              <a:ext cx="2869111" cy="607040"/>
            </a:xfrm>
            <a:prstGeom prst="rect">
              <a:avLst/>
            </a:prstGeom>
            <a:solidFill>
              <a:srgbClr val="A88D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מלבן 15"/>
            <p:cNvSpPr/>
            <p:nvPr/>
          </p:nvSpPr>
          <p:spPr>
            <a:xfrm>
              <a:off x="5825354" y="3772050"/>
              <a:ext cx="2868952" cy="607040"/>
            </a:xfrm>
            <a:prstGeom prst="rect">
              <a:avLst/>
            </a:prstGeom>
            <a:solidFill>
              <a:srgbClr val="D8D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65990" y="3476011"/>
              <a:ext cx="1742749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b="1" dirty="0" smtClean="0">
                  <a:latin typeface="Assistant ExtraBold" panose="00000900000000000000" pitchFamily="2" charset="-79"/>
                  <a:cs typeface="Assistant ExtraBold" panose="00000900000000000000" pitchFamily="2" charset="-79"/>
                </a:rPr>
                <a:t>פרטי ההתנדבות</a:t>
              </a:r>
              <a:endParaRPr lang="he-IL" b="1" dirty="0">
                <a:latin typeface="Assistant ExtraBold" panose="00000900000000000000" pitchFamily="2" charset="-79"/>
                <a:cs typeface="Assistant ExtraBold" panose="00000900000000000000" pitchFamily="2" charset="-79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11808" y="3959222"/>
              <a:ext cx="1742749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dirty="0" smtClean="0">
                  <a:latin typeface="Assistant SemiBold" panose="00000700000000000000" pitchFamily="2" charset="-79"/>
                  <a:cs typeface="Assistant SemiBold" panose="00000700000000000000" pitchFamily="2" charset="-79"/>
                </a:rPr>
                <a:t>שעות:</a:t>
              </a:r>
              <a:endParaRPr lang="he-IL" dirty="0">
                <a:latin typeface="Assistant SemiBold" panose="00000700000000000000" pitchFamily="2" charset="-79"/>
                <a:cs typeface="Assistant SemiBold" panose="00000700000000000000" pitchFamily="2" charset="-79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10878" y="3958944"/>
              <a:ext cx="2737229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dirty="0" smtClean="0">
                  <a:solidFill>
                    <a:srgbClr val="161B40"/>
                  </a:solidFill>
                  <a:latin typeface="Assistant Light" panose="00000400000000000000" pitchFamily="2" charset="-79"/>
                  <a:cs typeface="Assistant Light" panose="00000400000000000000" pitchFamily="2" charset="-79"/>
                  <a:sym typeface="Assistant"/>
                </a:rPr>
                <a:t>4 שעות </a:t>
              </a:r>
              <a:r>
                <a:rPr lang="he-IL" dirty="0" smtClean="0">
                  <a:solidFill>
                    <a:srgbClr val="161B40"/>
                  </a:solidFill>
                  <a:latin typeface="Assistant Light" panose="00000400000000000000" pitchFamily="2" charset="-79"/>
                  <a:cs typeface="Assistant Light" panose="00000400000000000000" pitchFamily="2" charset="-79"/>
                  <a:sym typeface="Assistant"/>
                </a:rPr>
                <a:t>שבועיות</a:t>
              </a:r>
              <a:endParaRPr lang="he-IL" dirty="0" smtClean="0">
                <a:solidFill>
                  <a:srgbClr val="161B40"/>
                </a:solidFill>
                <a:latin typeface="Assistant Light" panose="00000400000000000000" pitchFamily="2" charset="-79"/>
                <a:cs typeface="Assistant Light" panose="00000400000000000000" pitchFamily="2" charset="-79"/>
                <a:sym typeface="Assistan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48409" y="3927956"/>
              <a:ext cx="677189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dirty="0" smtClean="0">
                  <a:latin typeface="Assistant SemiBold" panose="00000700000000000000" pitchFamily="2" charset="-79"/>
                  <a:cs typeface="Assistant SemiBold" panose="00000700000000000000" pitchFamily="2" charset="-79"/>
                </a:rPr>
                <a:t>מיקום:</a:t>
              </a:r>
              <a:endParaRPr lang="he-IL" dirty="0">
                <a:latin typeface="Assistant SemiBold" panose="00000700000000000000" pitchFamily="2" charset="-79"/>
                <a:cs typeface="Assistant SemiBold" panose="00000700000000000000" pitchFamily="2" charset="-79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29052" y="3921681"/>
              <a:ext cx="229180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he-IL" dirty="0" smtClean="0">
                  <a:solidFill>
                    <a:srgbClr val="161B40"/>
                  </a:solidFill>
                  <a:latin typeface="Assistant Light" panose="00000400000000000000" pitchFamily="2" charset="-79"/>
                  <a:ea typeface="Assistant"/>
                  <a:cs typeface="Assistant Light" panose="00000400000000000000" pitchFamily="2" charset="-79"/>
                  <a:sym typeface="Assistant"/>
                </a:rPr>
                <a:t>התנדבות </a:t>
              </a:r>
              <a:r>
                <a:rPr lang="he-IL" dirty="0" smtClean="0">
                  <a:solidFill>
                    <a:srgbClr val="161B40"/>
                  </a:solidFill>
                  <a:latin typeface="Assistant Light" panose="00000400000000000000" pitchFamily="2" charset="-79"/>
                  <a:ea typeface="Assistant"/>
                  <a:cs typeface="Assistant Light" panose="00000400000000000000" pitchFamily="2" charset="-79"/>
                  <a:sym typeface="Assistant"/>
                </a:rPr>
                <a:t>בקרבת אזור המגורים</a:t>
              </a:r>
              <a:endParaRPr lang="he-IL" dirty="0">
                <a:solidFill>
                  <a:srgbClr val="161B40"/>
                </a:solidFill>
                <a:latin typeface="Assistant Light" panose="00000400000000000000" pitchFamily="2" charset="-79"/>
                <a:cs typeface="Assistant Light" panose="00000400000000000000" pitchFamily="2" charset="-79"/>
              </a:endParaRPr>
            </a:p>
          </p:txBody>
        </p:sp>
      </p:grpSp>
      <p:sp>
        <p:nvSpPr>
          <p:cNvPr id="22" name="Google Shape;129;p19"/>
          <p:cNvSpPr txBox="1"/>
          <p:nvPr/>
        </p:nvSpPr>
        <p:spPr>
          <a:xfrm>
            <a:off x="3617301" y="761163"/>
            <a:ext cx="5172043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smtClean="0">
                <a:solidFill>
                  <a:srgbClr val="7A34D3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TEALS</a:t>
            </a:r>
            <a:endParaRPr sz="2600" dirty="0">
              <a:solidFill>
                <a:srgbClr val="7A34D3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  <a:p>
            <a:pPr marL="0" lvl="0" indent="0" algn="r" rtl="0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2600" dirty="0">
              <a:solidFill>
                <a:schemeClr val="accent6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23" name="Google Shape;13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6263" y="128175"/>
            <a:ext cx="424826" cy="42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תמונה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089" y="128556"/>
            <a:ext cx="876402" cy="45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8DCB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/>
          <p:nvPr/>
        </p:nvSpPr>
        <p:spPr>
          <a:xfrm flipH="1">
            <a:off x="3765277" y="1683448"/>
            <a:ext cx="1780500" cy="18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40000" b="1" dirty="0">
                <a:solidFill>
                  <a:schemeClr val="bg1"/>
                </a:solidFill>
                <a:latin typeface="EB Garamond"/>
                <a:ea typeface="EB Garamond"/>
                <a:cs typeface="EB Garamond"/>
                <a:sym typeface="EB Garamond"/>
              </a:rPr>
              <a:t>"</a:t>
            </a:r>
            <a:endParaRPr sz="40000" dirty="0">
              <a:solidFill>
                <a:schemeClr val="bg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93" name="Google Shape;193;p23"/>
          <p:cNvSpPr txBox="1"/>
          <p:nvPr/>
        </p:nvSpPr>
        <p:spPr>
          <a:xfrm>
            <a:off x="2534400" y="428475"/>
            <a:ext cx="40752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4300" dirty="0">
                <a:solidFill>
                  <a:schemeClr val="bg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מלגאים מספרים</a:t>
            </a:r>
            <a:endParaRPr sz="4500" dirty="0">
              <a:solidFill>
                <a:schemeClr val="bg1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94" name="Google Shape;194;p23"/>
          <p:cNvSpPr txBox="1"/>
          <p:nvPr/>
        </p:nvSpPr>
        <p:spPr>
          <a:xfrm>
            <a:off x="1770000" y="1448950"/>
            <a:ext cx="5604000" cy="7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61B40"/>
                </a:solidFill>
                <a:latin typeface="EB Garamond"/>
                <a:ea typeface="EB Garamond"/>
                <a:cs typeface="EB Garamond"/>
                <a:sym typeface="EB Garamond"/>
              </a:rPr>
              <a:t>"</a:t>
            </a:r>
            <a:r>
              <a:rPr lang="en" b="1" dirty="0">
                <a:solidFill>
                  <a:srgbClr val="161B40"/>
                </a:solidFill>
                <a:latin typeface="Assistant"/>
                <a:ea typeface="Assistant"/>
                <a:cs typeface="Assistant"/>
                <a:sym typeface="Assistant"/>
              </a:rPr>
              <a:t>אני מרגיש תחושת סיפוק בכל פעם שאני רואה את המעבדה מתנהלת מבלי שאהיה צריך להתערב בניהול באופן </a:t>
            </a:r>
            <a:r>
              <a:rPr lang="en" b="1" dirty="0" smtClean="0">
                <a:solidFill>
                  <a:srgbClr val="161B40"/>
                </a:solidFill>
                <a:latin typeface="Assistant"/>
                <a:ea typeface="Assistant"/>
                <a:cs typeface="Assistant"/>
                <a:sym typeface="Assistant"/>
              </a:rPr>
              <a:t>ישיר</a:t>
            </a:r>
            <a:r>
              <a:rPr lang="he-IL" b="1" dirty="0" smtClean="0">
                <a:solidFill>
                  <a:srgbClr val="161B40"/>
                </a:solidFill>
                <a:latin typeface="Assistant"/>
                <a:ea typeface="Assistant"/>
                <a:cs typeface="Assistant"/>
                <a:sym typeface="Assistant"/>
              </a:rPr>
              <a:t>.</a:t>
            </a:r>
            <a:r>
              <a:rPr lang="en" b="1" dirty="0" smtClean="0">
                <a:solidFill>
                  <a:srgbClr val="161B40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" b="1" dirty="0">
                <a:solidFill>
                  <a:srgbClr val="161B40"/>
                </a:solidFill>
                <a:latin typeface="Assistant"/>
                <a:ea typeface="Assistant"/>
                <a:cs typeface="Assistant"/>
                <a:sym typeface="Assistant"/>
              </a:rPr>
              <a:t>אני רואה את הילדים מיישמים את המיומנויות שאני מלמד אותם ומנהלים אינטראקציות אחד עם השני בשיתוף פעולה לדעתי זה מפתח להצלחה</a:t>
            </a:r>
            <a:r>
              <a:rPr lang="en" b="1" dirty="0">
                <a:solidFill>
                  <a:srgbClr val="161B40"/>
                </a:solidFill>
                <a:latin typeface="EB Garamond"/>
                <a:ea typeface="EB Garamond"/>
                <a:cs typeface="EB Garamond"/>
                <a:sym typeface="EB Garamond"/>
              </a:rPr>
              <a:t>"</a:t>
            </a:r>
            <a:endParaRPr b="1" dirty="0">
              <a:solidFill>
                <a:srgbClr val="161B4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95" name="Google Shape;195;p23"/>
          <p:cNvSpPr txBox="1"/>
          <p:nvPr/>
        </p:nvSpPr>
        <p:spPr>
          <a:xfrm>
            <a:off x="1770000" y="2632250"/>
            <a:ext cx="5604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61B40"/>
                </a:solidFill>
                <a:latin typeface="EB Garamond"/>
                <a:ea typeface="EB Garamond"/>
                <a:cs typeface="EB Garamond"/>
                <a:sym typeface="EB Garamond"/>
              </a:rPr>
              <a:t>"</a:t>
            </a:r>
            <a:r>
              <a:rPr lang="en" b="1" dirty="0">
                <a:solidFill>
                  <a:srgbClr val="161B40"/>
                </a:solidFill>
                <a:latin typeface="Assistant"/>
                <a:ea typeface="Assistant"/>
                <a:cs typeface="Assistant"/>
                <a:sym typeface="Assistant"/>
              </a:rPr>
              <a:t>אחת החוויות המשמעותיות שהיתה לי היא ההיקשרות לילדים אשר התקשו להיפתח בפני או בפני אחרים </a:t>
            </a:r>
            <a:r>
              <a:rPr lang="en" b="1" dirty="0" smtClean="0">
                <a:solidFill>
                  <a:srgbClr val="161B40"/>
                </a:solidFill>
                <a:latin typeface="Assistant"/>
                <a:ea typeface="Assistant"/>
                <a:cs typeface="Assistant"/>
                <a:sym typeface="Assistant"/>
              </a:rPr>
              <a:t>תחילה</a:t>
            </a:r>
            <a:r>
              <a:rPr lang="he-IL" b="1" dirty="0" smtClean="0">
                <a:solidFill>
                  <a:srgbClr val="161B40"/>
                </a:solidFill>
                <a:latin typeface="Assistant"/>
                <a:ea typeface="Assistant"/>
                <a:cs typeface="Assistant"/>
                <a:sym typeface="Assistant"/>
              </a:rPr>
              <a:t>,</a:t>
            </a:r>
            <a:r>
              <a:rPr lang="en" b="1" dirty="0" smtClean="0">
                <a:solidFill>
                  <a:srgbClr val="161B40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" b="1" dirty="0">
                <a:solidFill>
                  <a:srgbClr val="161B40"/>
                </a:solidFill>
                <a:latin typeface="Assistant"/>
                <a:ea typeface="Assistant"/>
                <a:cs typeface="Assistant"/>
                <a:sym typeface="Assistant"/>
              </a:rPr>
              <a:t>אך בסופו של דבר הפכנו לכמעט חברים</a:t>
            </a:r>
            <a:r>
              <a:rPr lang="en" b="1" dirty="0">
                <a:solidFill>
                  <a:srgbClr val="161B40"/>
                </a:solidFill>
                <a:latin typeface="EB Garamond"/>
                <a:ea typeface="EB Garamond"/>
                <a:cs typeface="EB Garamond"/>
                <a:sym typeface="EB Garamond"/>
              </a:rPr>
              <a:t>"</a:t>
            </a:r>
            <a:endParaRPr b="1" dirty="0">
              <a:solidFill>
                <a:srgbClr val="161B4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96" name="Google Shape;196;p23"/>
          <p:cNvSpPr txBox="1"/>
          <p:nvPr/>
        </p:nvSpPr>
        <p:spPr>
          <a:xfrm>
            <a:off x="1770150" y="3572100"/>
            <a:ext cx="5604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61B40"/>
                </a:solidFill>
                <a:latin typeface="EB Garamond"/>
                <a:ea typeface="EB Garamond"/>
                <a:cs typeface="EB Garamond"/>
                <a:sym typeface="EB Garamond"/>
              </a:rPr>
              <a:t>"</a:t>
            </a:r>
            <a:r>
              <a:rPr lang="en" b="1" dirty="0">
                <a:solidFill>
                  <a:srgbClr val="161B40"/>
                </a:solidFill>
                <a:latin typeface="Assistant"/>
                <a:ea typeface="Assistant"/>
                <a:cs typeface="Assistant"/>
                <a:sym typeface="Assistant"/>
              </a:rPr>
              <a:t>עזרתי לאישה מבוגרת שהייתה מיואשת מלהתחבר לזום ופיספסה את ליל הסדר בגלל </a:t>
            </a:r>
            <a:r>
              <a:rPr lang="en" b="1" dirty="0" smtClean="0">
                <a:solidFill>
                  <a:srgbClr val="161B40"/>
                </a:solidFill>
                <a:latin typeface="Assistant"/>
                <a:ea typeface="Assistant"/>
                <a:cs typeface="Assistant"/>
                <a:sym typeface="Assistant"/>
              </a:rPr>
              <a:t>זה</a:t>
            </a:r>
            <a:r>
              <a:rPr lang="he-IL" b="1" dirty="0" smtClean="0">
                <a:solidFill>
                  <a:srgbClr val="161B40"/>
                </a:solidFill>
                <a:latin typeface="Assistant"/>
                <a:ea typeface="Assistant"/>
                <a:cs typeface="Assistant"/>
                <a:sym typeface="Assistant"/>
              </a:rPr>
              <a:t>,</a:t>
            </a:r>
            <a:r>
              <a:rPr lang="en" b="1" dirty="0" smtClean="0">
                <a:solidFill>
                  <a:srgbClr val="161B40"/>
                </a:solidFill>
                <a:latin typeface="Assistant"/>
                <a:ea typeface="Assistant"/>
                <a:cs typeface="Assistant"/>
                <a:sym typeface="Assistant"/>
              </a:rPr>
              <a:t> לאחר </a:t>
            </a:r>
            <a:r>
              <a:rPr lang="en" b="1" dirty="0">
                <a:solidFill>
                  <a:srgbClr val="161B40"/>
                </a:solidFill>
                <a:latin typeface="Assistant"/>
                <a:ea typeface="Assistant"/>
                <a:cs typeface="Assistant"/>
                <a:sym typeface="Assistant"/>
              </a:rPr>
              <a:t>שיחה ארוכה הצלחתי לעזור לה לסדר את התקלות שהיו במחשב ובחג שני כבר היא יכלה לדבר עם משפחתה </a:t>
            </a:r>
            <a:r>
              <a:rPr lang="en" b="1" dirty="0" smtClean="0">
                <a:solidFill>
                  <a:srgbClr val="161B40"/>
                </a:solidFill>
                <a:latin typeface="Assistant"/>
                <a:ea typeface="Assistant"/>
                <a:cs typeface="Assistant"/>
                <a:sym typeface="Assistant"/>
              </a:rPr>
              <a:t>בזום</a:t>
            </a:r>
            <a:r>
              <a:rPr lang="he-IL" b="1" dirty="0" smtClean="0">
                <a:solidFill>
                  <a:srgbClr val="161B40"/>
                </a:solidFill>
                <a:latin typeface="Assistant"/>
                <a:ea typeface="Assistant"/>
                <a:cs typeface="Assistant"/>
                <a:sym typeface="Assistant"/>
              </a:rPr>
              <a:t>.</a:t>
            </a:r>
            <a:r>
              <a:rPr lang="en" b="1" dirty="0" smtClean="0">
                <a:solidFill>
                  <a:srgbClr val="161B40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" b="1" dirty="0">
                <a:solidFill>
                  <a:srgbClr val="161B40"/>
                </a:solidFill>
                <a:latin typeface="Assistant"/>
                <a:ea typeface="Assistant"/>
                <a:cs typeface="Assistant"/>
                <a:sym typeface="Assistant"/>
              </a:rPr>
              <a:t>זאת הייתה תחושה ממש כיפית ומספקת לדעת  שעשיתי משהו שגרם לכזה </a:t>
            </a:r>
            <a:r>
              <a:rPr lang="en" b="1" dirty="0" smtClean="0">
                <a:solidFill>
                  <a:srgbClr val="161B40"/>
                </a:solidFill>
                <a:latin typeface="Assistant"/>
                <a:ea typeface="Assistant"/>
                <a:cs typeface="Assistant"/>
                <a:sym typeface="Assistant"/>
              </a:rPr>
              <a:t>הבדל ענקי</a:t>
            </a:r>
            <a:r>
              <a:rPr lang="he-IL" b="1" dirty="0" smtClean="0">
                <a:solidFill>
                  <a:srgbClr val="161B40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" b="1" dirty="0" smtClean="0">
                <a:solidFill>
                  <a:srgbClr val="161B40"/>
                </a:solidFill>
                <a:latin typeface="Assistant"/>
                <a:ea typeface="Assistant"/>
                <a:cs typeface="Assistant"/>
                <a:sym typeface="Assistant"/>
              </a:rPr>
              <a:t>בחג הפסח</a:t>
            </a:r>
            <a:r>
              <a:rPr lang="he-IL" b="1" dirty="0">
                <a:solidFill>
                  <a:srgbClr val="161B40"/>
                </a:solidFill>
                <a:latin typeface="Assistant"/>
                <a:ea typeface="Assistant"/>
                <a:cs typeface="Assistant"/>
                <a:sym typeface="Assistant"/>
              </a:rPr>
              <a:t>!</a:t>
            </a:r>
            <a:endParaRPr b="1" dirty="0">
              <a:solidFill>
                <a:srgbClr val="161B4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197" name="Google Shape;19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850" y="4600725"/>
            <a:ext cx="424826" cy="42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76" y="4600725"/>
            <a:ext cx="1024118" cy="5303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34D3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/>
          <p:nvPr/>
        </p:nvSpPr>
        <p:spPr>
          <a:xfrm>
            <a:off x="2534400" y="428475"/>
            <a:ext cx="40752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4300" dirty="0">
                <a:solidFill>
                  <a:schemeClr val="bg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שווה להצטרף</a:t>
            </a:r>
            <a:endParaRPr sz="4500" dirty="0">
              <a:solidFill>
                <a:schemeClr val="bg1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204" name="Google Shape;20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850" y="4600725"/>
            <a:ext cx="424826" cy="424826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4"/>
          <p:cNvSpPr txBox="1"/>
          <p:nvPr/>
        </p:nvSpPr>
        <p:spPr>
          <a:xfrm>
            <a:off x="3252150" y="1000800"/>
            <a:ext cx="26397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200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תוכלו להשתתף בכל פעילויות עמותת תפוח:</a:t>
            </a:r>
            <a:endParaRPr sz="1200">
              <a:solidFill>
                <a:schemeClr val="lt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pic>
        <p:nvPicPr>
          <p:cNvPr id="207" name="Google Shape;207;p24"/>
          <p:cNvPicPr preferRelativeResize="0"/>
          <p:nvPr/>
        </p:nvPicPr>
        <p:blipFill rotWithShape="1">
          <a:blip r:embed="rId4">
            <a:alphaModFix/>
            <a:biLevel thresh="50000"/>
          </a:blip>
          <a:srcRect/>
          <a:stretch/>
        </p:blipFill>
        <p:spPr>
          <a:xfrm>
            <a:off x="675425" y="1887650"/>
            <a:ext cx="1367799" cy="136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4"/>
          <p:cNvPicPr preferRelativeResize="0"/>
          <p:nvPr/>
        </p:nvPicPr>
        <p:blipFill rotWithShape="1">
          <a:blip r:embed="rId5">
            <a:alphaModFix/>
            <a:biLevel thresh="50000"/>
          </a:blip>
          <a:srcRect/>
          <a:stretch/>
        </p:blipFill>
        <p:spPr>
          <a:xfrm>
            <a:off x="2817209" y="1887650"/>
            <a:ext cx="1367799" cy="136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4"/>
          <p:cNvPicPr preferRelativeResize="0"/>
          <p:nvPr/>
        </p:nvPicPr>
        <p:blipFill>
          <a:blip r:embed="rId6">
            <a:alphaModFix/>
            <a:biLevel thresh="50000"/>
          </a:blip>
          <a:stretch>
            <a:fillRect/>
          </a:stretch>
        </p:blipFill>
        <p:spPr>
          <a:xfrm>
            <a:off x="4958993" y="1887650"/>
            <a:ext cx="1367799" cy="136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4"/>
          <p:cNvPicPr preferRelativeResize="0"/>
          <p:nvPr/>
        </p:nvPicPr>
        <p:blipFill rotWithShape="1">
          <a:blip r:embed="rId7">
            <a:alphaModFix/>
            <a:biLevel thresh="50000"/>
          </a:blip>
          <a:srcRect/>
          <a:stretch/>
        </p:blipFill>
        <p:spPr>
          <a:xfrm>
            <a:off x="7100776" y="1925125"/>
            <a:ext cx="1367799" cy="136780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4"/>
          <p:cNvSpPr txBox="1"/>
          <p:nvPr/>
        </p:nvSpPr>
        <p:spPr>
          <a:xfrm>
            <a:off x="6898613" y="3255450"/>
            <a:ext cx="17721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קורסים טכנולוגים מעניינים</a:t>
            </a:r>
            <a:endParaRPr/>
          </a:p>
        </p:txBody>
      </p:sp>
      <p:sp>
        <p:nvSpPr>
          <p:cNvPr id="212" name="Google Shape;212;p24"/>
          <p:cNvSpPr txBox="1"/>
          <p:nvPr/>
        </p:nvSpPr>
        <p:spPr>
          <a:xfrm>
            <a:off x="4756838" y="3255450"/>
            <a:ext cx="17721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הרצאות מבכירים בתעשייה</a:t>
            </a:r>
            <a:endParaRPr/>
          </a:p>
        </p:txBody>
      </p:sp>
      <p:sp>
        <p:nvSpPr>
          <p:cNvPr id="213" name="Google Shape;213;p24"/>
          <p:cNvSpPr txBox="1"/>
          <p:nvPr/>
        </p:nvSpPr>
        <p:spPr>
          <a:xfrm>
            <a:off x="2615050" y="3255450"/>
            <a:ext cx="17721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Meetup </a:t>
            </a:r>
            <a:r>
              <a:rPr lang="he-IL" b="1" dirty="0" smtClean="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" b="1" dirty="0" smtClean="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בנושאים </a:t>
            </a:r>
            <a:r>
              <a:rPr lang="en" b="1" dirty="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מגוונים</a:t>
            </a:r>
            <a:endParaRPr dirty="0"/>
          </a:p>
        </p:txBody>
      </p:sp>
      <p:sp>
        <p:nvSpPr>
          <p:cNvPr id="214" name="Google Shape;214;p24"/>
          <p:cNvSpPr txBox="1"/>
          <p:nvPr/>
        </p:nvSpPr>
        <p:spPr>
          <a:xfrm>
            <a:off x="291325" y="3255450"/>
            <a:ext cx="21360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אפשרות להשתלב בצוות העמותה לאחר סיום הלימודים</a:t>
            </a:r>
            <a:endParaRPr b="1" dirty="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76" y="4600725"/>
            <a:ext cx="1024118" cy="5303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292F62"/>
      </a:dk1>
      <a:lt1>
        <a:srgbClr val="FFFFFF"/>
      </a:lt1>
      <a:dk2>
        <a:srgbClr val="161B40"/>
      </a:dk2>
      <a:lt2>
        <a:srgbClr val="00E6E6"/>
      </a:lt2>
      <a:accent1>
        <a:srgbClr val="00AAFF"/>
      </a:accent1>
      <a:accent2>
        <a:srgbClr val="00E1E6"/>
      </a:accent2>
      <a:accent3>
        <a:srgbClr val="00EBBE"/>
      </a:accent3>
      <a:accent4>
        <a:srgbClr val="00E67D"/>
      </a:accent4>
      <a:accent5>
        <a:srgbClr val="ECECEC"/>
      </a:accent5>
      <a:accent6>
        <a:srgbClr val="00C7FF"/>
      </a:accent6>
      <a:hlink>
        <a:srgbClr val="00AA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2C1A8EB2AAEB47A7E793435449E2A7" ma:contentTypeVersion="13" ma:contentTypeDescription="Create a new document." ma:contentTypeScope="" ma:versionID="481b21385b06cd2ba784ebcc80bba611">
  <xsd:schema xmlns:xsd="http://www.w3.org/2001/XMLSchema" xmlns:xs="http://www.w3.org/2001/XMLSchema" xmlns:p="http://schemas.microsoft.com/office/2006/metadata/properties" xmlns:ns3="151ad3ff-1d80-4e7d-a498-dc01a33a1e07" xmlns:ns4="d8dbd682-5a09-4002-a1b7-46e1e9ac4760" targetNamespace="http://schemas.microsoft.com/office/2006/metadata/properties" ma:root="true" ma:fieldsID="6524dc4f7501d5ea09d51b53067b8d5b" ns3:_="" ns4:_="">
    <xsd:import namespace="151ad3ff-1d80-4e7d-a498-dc01a33a1e07"/>
    <xsd:import namespace="d8dbd682-5a09-4002-a1b7-46e1e9ac47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CR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ad3ff-1d80-4e7d-a498-dc01a33a1e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dbd682-5a09-4002-a1b7-46e1e9ac47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51ad3ff-1d80-4e7d-a498-dc01a33a1e0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DAC284-1379-4706-9D04-9FD91C4D8B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1ad3ff-1d80-4e7d-a498-dc01a33a1e07"/>
    <ds:schemaRef ds:uri="d8dbd682-5a09-4002-a1b7-46e1e9ac47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17931B-290E-4991-8792-196FAA940F7B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terms/"/>
    <ds:schemaRef ds:uri="d8dbd682-5a09-4002-a1b7-46e1e9ac4760"/>
    <ds:schemaRef ds:uri="151ad3ff-1d80-4e7d-a498-dc01a33a1e0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F542DC0-BAD9-4E68-AFCA-9BFE7F3D92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593</Words>
  <Application>Microsoft Office PowerPoint</Application>
  <PresentationFormat>‫הצגה על המסך (16:9)</PresentationFormat>
  <Paragraphs>64</Paragraphs>
  <Slides>10</Slides>
  <Notes>10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9" baseType="lpstr">
      <vt:lpstr>Arial</vt:lpstr>
      <vt:lpstr>Assistant ExtraBold</vt:lpstr>
      <vt:lpstr>Lato</vt:lpstr>
      <vt:lpstr>Assistant</vt:lpstr>
      <vt:lpstr>Assistant Light</vt:lpstr>
      <vt:lpstr>Assistant SemiBold</vt:lpstr>
      <vt:lpstr>Lato Black</vt:lpstr>
      <vt:lpstr>EB Garamond</vt:lpstr>
      <vt:lpstr>Simple Light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Tmara</dc:creator>
  <cp:lastModifiedBy>User</cp:lastModifiedBy>
  <cp:revision>65</cp:revision>
  <dcterms:modified xsi:type="dcterms:W3CDTF">2023-07-18T09:06:52Z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0x010100E12C1A8EB2AAEB47A7E793435449E2A7</vt:lpwstr>
  </property>
</Properties>
</file>