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722"/>
    <a:srgbClr val="F68622"/>
    <a:srgbClr val="006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7"/>
    <p:restoredTop sz="94643"/>
  </p:normalViewPr>
  <p:slideViewPr>
    <p:cSldViewPr snapToGrid="0">
      <p:cViewPr varScale="1">
        <p:scale>
          <a:sx n="98" d="100"/>
          <a:sy n="98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9B2E-C436-242E-5C48-050582A03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A2415-54D5-F5BB-D2CA-838484285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DBC48-6F0E-3DDB-06E4-FD0A73F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A5ECA-F5EB-8757-E638-9B54A6C3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B81BE-4DC7-A1A2-E6D1-4D46391C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401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43BC-BD8F-CE2D-4390-2CDF7DFC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0D72D-5FFD-0096-72EE-CBF266123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8E36-8441-DE5D-A1A3-688D5455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9886-8E89-B0BB-A04B-8EFB477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1F357-0B3B-91E7-546D-F60B1999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06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41185-7DED-9FFF-20A5-6D1740E94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7DB5C-A46F-1399-CB9F-25B3E643D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40B92-C49D-3CC6-72F0-166A2367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677F5-BDEC-EC4A-5F7B-F07EC1E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AC7F7-F898-D90D-B1BE-CF52059F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6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22F3-30EB-EF0F-2753-93664116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6F7E-3A1A-B3C3-F13A-5E84A154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D7031-F8D0-2C5F-D3E0-DE7D9B0D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D846-366D-273D-28EF-0460E50C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0780-5D13-C89C-4130-0F4E8B6C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5605-D87E-399E-4BE8-F25DCA4C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F030E-9813-EB23-8F58-34918F7B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0D89-E5A9-578F-4E39-82830E0F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82F4F-3A65-6C31-23D9-2FB4DFE3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47F6-D16B-8A26-5EEB-380213CC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4873-9CE0-4110-A9D5-7B7E8FC1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D69-3A15-7CF8-0FDD-BB1A1E736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8BA43-267F-CE7A-74EB-7B407A1C8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41E24-4398-C9A6-3C86-9D3D12E6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6F987-44DD-953B-2361-614711A2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5390F-E8BA-83CE-7E7C-8EE09A1F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3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AD23-01BF-CC76-9188-5508271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32FD5-D3B6-E3F1-924D-44187DDB0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4A1E8-7E5E-0451-2793-A8CFBED5B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95CB9-C094-6EB6-56F8-A85801AFD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D52F-3D10-340F-85DA-3BBD576A2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1CB70-A101-C76F-1A27-AF44F5AE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CB9EE-A55F-6B40-9138-D151582F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68E85-C0F7-D603-6EBE-CD34ED01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908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ABF6-78AF-5D55-F021-BFFCF4E3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BBEF6-CA2A-9BD7-B7FC-BCA58F35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7294D-7F70-9F47-C84F-921C8768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F1D3E-D8AA-8AAF-26EA-C4050FF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95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60726-2876-8560-8740-B4EABDA2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CE122-C538-F29D-CCA3-59EA08ED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619D9-3B02-AFE2-958A-5A24D61B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5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7CD1-DF26-2A77-1285-FB48C5B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D0CD-0389-BB84-09BB-CE499535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D9E41-92B1-F6E0-96FB-43FCDC40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9137E-008A-4C14-51F3-D3D85523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7FE8C-95A2-6884-5012-2DF8511E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C70E5-D4B8-C881-DCC9-7CB4812C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20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5BD5-9A11-C883-853D-D988FE82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6E1F5-BBB4-B23D-9717-25143596A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9E8D9-8F84-E228-A78B-581A96E61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CA0FA-6463-29C8-05DB-476811AD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0F80F-79E8-A9F8-B322-55272FD5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07CEC-7998-08A5-C7CA-CC71377B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15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571AC-10BB-B2F9-A0BF-0B8DF381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FC1E7-9566-41AB-927E-1634B8EE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AC0A-25C4-4354-47CD-6338FE576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CEB0-074E-F243-AD30-5BB08A4B3015}" type="datetimeFigureOut">
              <a:rPr lang="en-IL" smtClean="0"/>
              <a:t>07/17/2023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0A9E-766B-E387-FFB0-95FF103F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58C0-0DAC-F68D-12CC-27F39E999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2C846-4AA7-484D-9A8F-7B761D1325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3894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jpg"/><Relationship Id="rId3" Type="http://schemas.openxmlformats.org/officeDocument/2006/relationships/hyperlink" Target="https://www.youtube.com/channel/UC1TQLE94ZwGeBf1B-dILcmw" TargetMode="External"/><Relationship Id="rId7" Type="http://schemas.openxmlformats.org/officeDocument/2006/relationships/hyperlink" Target="https://www.instagram.com/chimesisrael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www.chimesisrael.org.il/" TargetMode="External"/><Relationship Id="rId5" Type="http://schemas.openxmlformats.org/officeDocument/2006/relationships/hyperlink" Target="https://www.linkedin.com/company/chimes-israel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facebook.com/ChimesIsra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E218265-96C4-38DC-AC18-0F7BCF1A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198"/>
            <a:ext cx="8871626" cy="4990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037A8E-2C35-4EE4-ACF6-BFB33A47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96" t="2238" r="18680" b="-81"/>
          <a:stretch/>
        </p:blipFill>
        <p:spPr>
          <a:xfrm>
            <a:off x="861645" y="1335752"/>
            <a:ext cx="4299327" cy="4338535"/>
          </a:xfrm>
          <a:prstGeom prst="ellipse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06BBDCE-A56E-618F-7A9A-0A27D1A317EA}"/>
              </a:ext>
            </a:extLst>
          </p:cNvPr>
          <p:cNvSpPr/>
          <p:nvPr/>
        </p:nvSpPr>
        <p:spPr>
          <a:xfrm>
            <a:off x="562707" y="564173"/>
            <a:ext cx="1547446" cy="15474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78C9D-4F4E-EF52-69F4-ABF1B6F6E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39" y="958551"/>
            <a:ext cx="1025782" cy="970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37D870-881E-175E-BD81-A333C7D6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857" y="4011684"/>
            <a:ext cx="2310035" cy="2039804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278808" y="832582"/>
            <a:ext cx="6658134" cy="151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0000"/>
              </a:lnSpc>
              <a:spcAft>
                <a:spcPts val="480"/>
              </a:spcAft>
            </a:pPr>
            <a:r>
              <a:rPr lang="he-IL" sz="4000" b="1" kern="1400" dirty="0" smtClean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מלגאי</a:t>
            </a:r>
            <a:r>
              <a:rPr lang="en-US" sz="4000" b="1" kern="1400" dirty="0" smtClean="0">
                <a:solidFill>
                  <a:srgbClr val="F58722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IMPACT! </a:t>
            </a:r>
            <a:endParaRPr lang="en-US" sz="4000" kern="1400" dirty="0">
              <a:solidFill>
                <a:srgbClr val="F58722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algn="ctr" rtl="1">
              <a:lnSpc>
                <a:spcPct val="110000"/>
              </a:lnSpc>
              <a:spcAft>
                <a:spcPts val="480"/>
              </a:spcAft>
            </a:pPr>
            <a:r>
              <a:rPr lang="en-US" sz="40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 </a:t>
            </a:r>
            <a:r>
              <a:rPr lang="he-IL" sz="40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בואו להיות חלק </a:t>
            </a:r>
            <a:r>
              <a:rPr lang="he-IL" sz="4000" b="1" kern="1400" dirty="0" smtClean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ממשהו </a:t>
            </a:r>
            <a:r>
              <a:rPr lang="he-IL" sz="40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גדול!</a:t>
            </a:r>
            <a:endParaRPr lang="en-US" sz="40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559875" y="271778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2500" b="1" dirty="0">
                <a:solidFill>
                  <a:srgbClr val="F68622"/>
                </a:solidFill>
                <a:latin typeface="Assistant" pitchFamily="2" charset="-79"/>
                <a:cs typeface="Assistant" pitchFamily="2" charset="-79"/>
              </a:rPr>
              <a:t>אצלנו בעמותת </a:t>
            </a:r>
            <a:r>
              <a:rPr lang="he-IL" sz="2500" b="1" dirty="0" err="1">
                <a:solidFill>
                  <a:srgbClr val="F68622"/>
                </a:solidFill>
                <a:latin typeface="Assistant" pitchFamily="2" charset="-79"/>
                <a:cs typeface="Assistant" pitchFamily="2" charset="-79"/>
              </a:rPr>
              <a:t>צ'יימס</a:t>
            </a:r>
            <a:r>
              <a:rPr lang="he-IL" sz="2500" b="1" dirty="0">
                <a:solidFill>
                  <a:srgbClr val="F68622"/>
                </a:solidFill>
                <a:latin typeface="Assistant" pitchFamily="2" charset="-79"/>
                <a:cs typeface="Assistant" pitchFamily="2" charset="-79"/>
              </a:rPr>
              <a:t> ישראל</a:t>
            </a:r>
            <a:endParaRPr lang="en-US" sz="2500" b="1" dirty="0">
              <a:solidFill>
                <a:srgbClr val="F68622"/>
              </a:solidFill>
              <a:latin typeface="Assistant" pitchFamily="2" charset="-79"/>
              <a:cs typeface="Assistant" pitchFamily="2" charset="-79"/>
            </a:endParaRPr>
          </a:p>
          <a:p>
            <a:pPr algn="ctr" rtl="1">
              <a:defRPr/>
            </a:pPr>
            <a:r>
              <a:rPr lang="he-IL" sz="25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מתחילים בהתנדבות, נשארים מאהבה</a:t>
            </a:r>
            <a:endParaRPr lang="he-IL" sz="2500" b="1" dirty="0">
              <a:solidFill>
                <a:srgbClr val="0070C0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55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6FCEF-73A4-2B7A-CDF7-715A5BB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4D8E3-9DCD-225E-69DB-61806FBC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92118"/>
            <a:ext cx="1263650" cy="125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39" y="2506423"/>
            <a:ext cx="921092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36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עמותת צ'יימס ישראל הינה ארגון ללא מטרות רווח </a:t>
            </a:r>
            <a:r>
              <a:rPr lang="he-IL" altLang="he-IL" sz="35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הפועל מאז שנת 1991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he-IL" altLang="he-IL" sz="35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למען שיפור איכות חייהם של אנשים עם מוגבלות,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he-IL" altLang="he-IL" sz="35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באמצעות פיתוח תכניות ושירותים מקצועיים ומתקדמים, </a:t>
            </a:r>
            <a:r>
              <a:rPr lang="he-IL" altLang="he-IL" sz="35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לילדים </a:t>
            </a:r>
            <a:r>
              <a:rPr lang="he-IL" altLang="he-IL" sz="35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ובוגרים במסגרות השונות שלה. </a:t>
            </a:r>
          </a:p>
        </p:txBody>
      </p:sp>
    </p:spTree>
    <p:extLst>
      <p:ext uri="{BB962C8B-B14F-4D97-AF65-F5344CB8AC3E}">
        <p14:creationId xmlns:p14="http://schemas.microsoft.com/office/powerpoint/2010/main" val="30204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6FCEF-73A4-2B7A-CDF7-715A5BB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4D8E3-9DCD-225E-69DB-61806FBC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92118"/>
            <a:ext cx="1263650" cy="125888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2708920"/>
            <a:ext cx="8496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הצטרפו אלינו </a:t>
            </a:r>
            <a:endParaRPr lang="he-IL" altLang="he-IL" sz="4000" b="1" dirty="0">
              <a:solidFill>
                <a:srgbClr val="E75C01"/>
              </a:solidFill>
              <a:latin typeface="Assistant" pitchFamily="2" charset="-79"/>
              <a:cs typeface="Assistant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וסייעו </a:t>
            </a: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לאדם נוסף עם מוגבלות </a:t>
            </a:r>
            <a:endParaRPr lang="he-IL" altLang="he-IL" sz="4000" b="1" dirty="0">
              <a:solidFill>
                <a:srgbClr val="E75C01"/>
              </a:solidFill>
              <a:latin typeface="Assistant" pitchFamily="2" charset="-79"/>
              <a:cs typeface="Assistant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להיות </a:t>
            </a: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חלק </a:t>
            </a: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מהקהילה</a:t>
            </a:r>
          </a:p>
        </p:txBody>
      </p:sp>
    </p:spTree>
    <p:extLst>
      <p:ext uri="{BB962C8B-B14F-4D97-AF65-F5344CB8AC3E}">
        <p14:creationId xmlns:p14="http://schemas.microsoft.com/office/powerpoint/2010/main" val="34959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6FCEF-73A4-2B7A-CDF7-715A5BB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4D8E3-9DCD-225E-69DB-61806FBC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92118"/>
            <a:ext cx="1263650" cy="1258882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81" y="1994654"/>
            <a:ext cx="5830838" cy="36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התחום שמעניין </a:t>
            </a:r>
            <a:r>
              <a:rPr lang="he-IL" altLang="he-IL" sz="4000" b="1" dirty="0" smtClean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אותך</a:t>
            </a:r>
          </a:p>
          <a:p>
            <a:pPr marL="571500" indent="-5715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בשעות שמתאימות </a:t>
            </a:r>
            <a:r>
              <a:rPr lang="he-IL" altLang="he-IL" sz="4000" b="1" dirty="0" smtClean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לך</a:t>
            </a:r>
          </a:p>
          <a:p>
            <a:pPr marL="571500" indent="-5715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he-IL" altLang="he-IL" sz="4000" b="1" dirty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באזור שנוח </a:t>
            </a:r>
            <a:r>
              <a:rPr lang="he-IL" altLang="he-IL" sz="4000" b="1" dirty="0" smtClean="0">
                <a:solidFill>
                  <a:srgbClr val="E75C01"/>
                </a:solidFill>
                <a:latin typeface="Assistant" pitchFamily="2" charset="-79"/>
                <a:cs typeface="Assistant" pitchFamily="2" charset="-79"/>
              </a:rPr>
              <a:t>לך</a:t>
            </a:r>
            <a:endParaRPr lang="he-IL" altLang="he-IL" sz="4000" b="1" dirty="0">
              <a:solidFill>
                <a:srgbClr val="E75C01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40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6FCEF-73A4-2B7A-CDF7-715A5BB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4D8E3-9DCD-225E-69DB-61806FBC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92118"/>
            <a:ext cx="1263650" cy="1258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62" y="2088963"/>
            <a:ext cx="933671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480"/>
              </a:spcAft>
              <a:buFont typeface="Wingdings" panose="05000000000000000000" pitchFamily="2" charset="2"/>
              <a:buChar char=""/>
            </a:pPr>
            <a:r>
              <a:rPr lang="he-IL" sz="23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פריסה גיאוגרפית רחבה ב-14 רשויות מקומיות- </a:t>
            </a:r>
            <a:r>
              <a:rPr lang="he-IL" sz="2300" b="1" dirty="0">
                <a:latin typeface="Assistant" pitchFamily="2" charset="-79"/>
                <a:cs typeface="Assistant" pitchFamily="2" charset="-79"/>
              </a:rPr>
              <a:t>אשקלון, חולון</a:t>
            </a:r>
            <a:r>
              <a:rPr lang="he-IL" sz="2300" b="1" dirty="0">
                <a:latin typeface="Assistant" pitchFamily="2" charset="-79"/>
                <a:cs typeface="Assistant" pitchFamily="2" charset="-79"/>
              </a:rPr>
              <a:t>, תל-אביב, יפו, </a:t>
            </a:r>
            <a:r>
              <a:rPr lang="he-IL" sz="2300" b="1" dirty="0">
                <a:latin typeface="Assistant" pitchFamily="2" charset="-79"/>
                <a:cs typeface="Assistant" pitchFamily="2" charset="-79"/>
              </a:rPr>
              <a:t>רמת השרון, הוד-השרון, מודיעין, ראש העין, כפר-סבא, אריאל ובמגזר הערבי.</a:t>
            </a:r>
            <a:endParaRPr lang="en-US" sz="23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3185460"/>
            <a:ext cx="926470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480"/>
              </a:spcAft>
              <a:buFont typeface="Wingdings" panose="05000000000000000000" pitchFamily="2" charset="2"/>
              <a:buChar char=""/>
            </a:pPr>
            <a:r>
              <a:rPr lang="he-IL" sz="23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גמישות בשעות ההתנדבות </a:t>
            </a:r>
            <a:r>
              <a:rPr lang="he-IL" sz="2300" b="1" dirty="0">
                <a:latin typeface="Assistant" pitchFamily="2" charset="-79"/>
                <a:cs typeface="Assistant" pitchFamily="2" charset="-79"/>
              </a:rPr>
              <a:t>החל משעות הבוקר המוקדמות ועד שעות אחה“צ המאוחרות (וימי שישי)</a:t>
            </a:r>
            <a:endParaRPr lang="en-US" sz="23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4339622"/>
            <a:ext cx="926470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480"/>
              </a:spcAft>
              <a:buFont typeface="Wingdings" panose="05000000000000000000" pitchFamily="2" charset="2"/>
              <a:buChar char=""/>
            </a:pPr>
            <a:r>
              <a:rPr lang="he-IL" sz="23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אוכלוסייה מגוונת בגילאים שונים </a:t>
            </a:r>
            <a:r>
              <a:rPr lang="he-IL" sz="2300" b="1" dirty="0">
                <a:latin typeface="Assistant" pitchFamily="2" charset="-79"/>
                <a:cs typeface="Assistant" pitchFamily="2" charset="-79"/>
              </a:rPr>
              <a:t>מגיל חצי שנה ועד 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70" y="5013575"/>
            <a:ext cx="926470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480"/>
              </a:spcAft>
              <a:buFont typeface="Wingdings" panose="05000000000000000000" pitchFamily="2" charset="2"/>
              <a:buChar char=""/>
            </a:pPr>
            <a:r>
              <a:rPr lang="he-IL" sz="2300" b="1" dirty="0">
                <a:solidFill>
                  <a:srgbClr val="0070C0"/>
                </a:solidFill>
                <a:latin typeface="Assistant" pitchFamily="2" charset="-79"/>
                <a:cs typeface="Assistant" pitchFamily="2" charset="-79"/>
              </a:rPr>
              <a:t>למען אנשים עם מוגבלות </a:t>
            </a:r>
            <a:r>
              <a:rPr lang="he-IL" sz="2300" b="1" dirty="0">
                <a:latin typeface="Assistant" pitchFamily="2" charset="-79"/>
                <a:cs typeface="Assistant" pitchFamily="2" charset="-79"/>
              </a:rPr>
              <a:t>העמותה פועלת למען אנשים עם מוגבלות שכלית התפתחותית, נכויות פיזיות, נפגעי נפש, אוטיזם, נכויות התפתחותיות ועוד</a:t>
            </a:r>
            <a:endParaRPr lang="en-US" sz="2300" b="1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28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6FCEF-73A4-2B7A-CDF7-715A5BB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4D8E3-9DCD-225E-69DB-61806FBC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92118"/>
            <a:ext cx="1263650" cy="1258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8BC0D5-5982-4EBE-B99D-06CDCE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962" y="1772816"/>
            <a:ext cx="9640110" cy="53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480"/>
              </a:spcAft>
              <a:buNone/>
            </a:pPr>
            <a:r>
              <a:rPr lang="he-IL" sz="3600" b="1" kern="1400" dirty="0">
                <a:solidFill>
                  <a:srgbClr val="FF66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משימות ותפקידי המתנדבים שלנו:</a:t>
            </a:r>
            <a:endParaRPr lang="en-US" sz="36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marL="342900" indent="-342900" algn="just">
              <a:lnSpc>
                <a:spcPct val="113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3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מדריכים ועוזרי מדריך</a:t>
            </a:r>
            <a:endParaRPr lang="en-US" sz="23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marL="342900" indent="-342900" algn="just">
              <a:lnSpc>
                <a:spcPct val="113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3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חונכים אחד על אחד</a:t>
            </a:r>
            <a:endParaRPr lang="en-US" sz="23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marL="342900" indent="-342900" algn="just">
              <a:lnSpc>
                <a:spcPct val="113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3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הדרכה וליווי חניכים בוגרים לתעסוקה</a:t>
            </a:r>
            <a:endParaRPr lang="en-US" sz="23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marL="342900" indent="-342900" algn="just">
              <a:lnSpc>
                <a:spcPct val="113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3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ליווי ותמיכה בהטמעת טכנולוגיה מסייעת</a:t>
            </a:r>
            <a:endParaRPr lang="en-US" sz="23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marL="342900" indent="-342900" algn="just">
              <a:lnSpc>
                <a:spcPct val="113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3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הפעלת חוגים</a:t>
            </a:r>
            <a:endParaRPr lang="en-US" sz="23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marL="342900" indent="-342900" algn="just">
              <a:lnSpc>
                <a:spcPct val="113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300" b="1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סיוע לצוות פרא רפואי – </a:t>
            </a:r>
            <a:r>
              <a:rPr lang="he-IL" sz="2300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סיוע בעבודה מקצועית בתחומי סיעוד, </a:t>
            </a:r>
            <a:r>
              <a:rPr lang="he-IL" sz="2300" kern="1400" dirty="0" err="1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קלינאות</a:t>
            </a:r>
            <a:r>
              <a:rPr lang="he-IL" sz="2300" kern="1400" dirty="0">
                <a:solidFill>
                  <a:srgbClr val="0000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 תקשורת, ריפוי בעיסוק או פיזיותרפיה. </a:t>
            </a:r>
            <a:endParaRPr lang="en-US" sz="23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  <a:p>
            <a:pPr algn="just">
              <a:lnSpc>
                <a:spcPct val="150000"/>
              </a:lnSpc>
              <a:spcAft>
                <a:spcPts val="480"/>
              </a:spcAft>
              <a:buNone/>
            </a:pPr>
            <a:endParaRPr lang="en-US" sz="2300" b="1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91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6FCEF-73A4-2B7A-CDF7-715A5BBF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4D8E3-9DCD-225E-69DB-61806FBC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92118"/>
            <a:ext cx="1263650" cy="125888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711624" y="2914957"/>
            <a:ext cx="6768752" cy="151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480"/>
              </a:spcAft>
            </a:pPr>
            <a:r>
              <a:rPr lang="he-IL" sz="4000" b="1" kern="1400" dirty="0">
                <a:solidFill>
                  <a:srgbClr val="0070C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אז רק תבואו</a:t>
            </a:r>
            <a:r>
              <a:rPr lang="he-IL" sz="4000" b="1" kern="1400" dirty="0">
                <a:solidFill>
                  <a:srgbClr val="0070C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.</a:t>
            </a:r>
          </a:p>
          <a:p>
            <a:pPr algn="ctr">
              <a:lnSpc>
                <a:spcPct val="110000"/>
              </a:lnSpc>
              <a:spcAft>
                <a:spcPts val="480"/>
              </a:spcAft>
            </a:pPr>
            <a:r>
              <a:rPr lang="he-IL" sz="4000" b="1" kern="1400" dirty="0">
                <a:solidFill>
                  <a:srgbClr val="0070C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אנחנו </a:t>
            </a:r>
            <a:r>
              <a:rPr lang="he-IL" sz="4000" b="1" kern="1400" dirty="0">
                <a:solidFill>
                  <a:srgbClr val="0070C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כבר נדאג שתתאהבו... </a:t>
            </a:r>
            <a:r>
              <a:rPr lang="he-IL" sz="4000" kern="1400" dirty="0">
                <a:solidFill>
                  <a:srgbClr val="FF6600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  <a:sym typeface="Segoe UI Emoji" panose="020B0502040204020203" pitchFamily="34" charset="0"/>
              </a:rPr>
              <a:t>♥</a:t>
            </a:r>
            <a:endParaRPr lang="en-US" sz="4000" kern="1400" dirty="0">
              <a:solidFill>
                <a:srgbClr val="000000"/>
              </a:solidFill>
              <a:latin typeface="Assistant" pitchFamily="2" charset="-79"/>
              <a:ea typeface="Times New Roman" panose="02020603050405020304" pitchFamily="18" charset="0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37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1C8FB8-A428-3B6D-ACC7-431B971B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986025-6C38-5958-3AA7-DF4666790875}"/>
              </a:ext>
            </a:extLst>
          </p:cNvPr>
          <p:cNvSpPr/>
          <p:nvPr/>
        </p:nvSpPr>
        <p:spPr>
          <a:xfrm>
            <a:off x="4352225" y="3877680"/>
            <a:ext cx="38270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800" b="1" dirty="0">
                <a:solidFill>
                  <a:srgbClr val="F58722"/>
                </a:solidFill>
                <a:latin typeface="Assistant"/>
                <a:cs typeface="Assistant"/>
              </a:rPr>
              <a:t>תודה רבה</a:t>
            </a:r>
            <a:endParaRPr lang="en-US" sz="6800" dirty="0">
              <a:solidFill>
                <a:srgbClr val="F58722"/>
              </a:solidFill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7EC423CE-EC4E-FAB2-823B-E3C151F73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81" y="5501631"/>
            <a:ext cx="429491" cy="429491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9EE9887-AFFF-6A4F-3AE2-98D778196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99" y="5482581"/>
            <a:ext cx="429491" cy="429491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528A097A-A89F-4C04-58A4-239F6280B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85" y="5482582"/>
            <a:ext cx="429491" cy="429491"/>
          </a:xfrm>
          <a:prstGeom prst="rect">
            <a:avLst/>
          </a:prstGeom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A75031CD-6A9A-A3BC-1654-1067BD8B0B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26" y="5482583"/>
            <a:ext cx="429491" cy="429491"/>
          </a:xfrm>
          <a:prstGeom prst="rect">
            <a:avLst/>
          </a:prstGeom>
        </p:spPr>
      </p:pic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FDDAAF3B-2FF6-8445-89DA-1741991375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1" y="5446195"/>
            <a:ext cx="556490" cy="55649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59FBBA-2BF8-F143-87F9-410F67F902F8}"/>
              </a:ext>
            </a:extLst>
          </p:cNvPr>
          <p:cNvCxnSpPr/>
          <p:nvPr/>
        </p:nvCxnSpPr>
        <p:spPr>
          <a:xfrm>
            <a:off x="4445000" y="3898900"/>
            <a:ext cx="3213100" cy="0"/>
          </a:xfrm>
          <a:prstGeom prst="line">
            <a:avLst/>
          </a:prstGeom>
          <a:ln w="19050">
            <a:solidFill>
              <a:srgbClr val="F686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492B98-8B80-6A32-7C5A-CC967178F558}"/>
              </a:ext>
            </a:extLst>
          </p:cNvPr>
          <p:cNvCxnSpPr/>
          <p:nvPr/>
        </p:nvCxnSpPr>
        <p:spPr>
          <a:xfrm>
            <a:off x="4445000" y="5003800"/>
            <a:ext cx="3213100" cy="0"/>
          </a:xfrm>
          <a:prstGeom prst="line">
            <a:avLst/>
          </a:prstGeom>
          <a:ln w="19050">
            <a:solidFill>
              <a:srgbClr val="F686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ED4A18-1395-A311-5397-F9C2FBF092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4657" y="728461"/>
            <a:ext cx="3079750" cy="27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205</Words>
  <Application>Microsoft Office PowerPoint</Application>
  <PresentationFormat>מסך רחב</PresentationFormat>
  <Paragraphs>27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6" baseType="lpstr">
      <vt:lpstr>Arial</vt:lpstr>
      <vt:lpstr>Assistant</vt:lpstr>
      <vt:lpstr>Calibri</vt:lpstr>
      <vt:lpstr>Calibri Light</vt:lpstr>
      <vt:lpstr>Segoe UI Emoji</vt:lpstr>
      <vt:lpstr>Times New Roman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maayan maor</cp:lastModifiedBy>
  <cp:revision>11</cp:revision>
  <dcterms:created xsi:type="dcterms:W3CDTF">2023-02-09T13:09:09Z</dcterms:created>
  <dcterms:modified xsi:type="dcterms:W3CDTF">2023-07-17T08:01:56Z</dcterms:modified>
</cp:coreProperties>
</file>